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F3508-9D50-4F43-88D3-81452F3B17B8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71683-B386-4FAD-835B-F780F93080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688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6C970-F7B5-4B5E-80B5-CE8CCC1A68B6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89169-C849-45BC-9133-0162F96BC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817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_HG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0" y="6159500"/>
            <a:ext cx="9144000" cy="698500"/>
          </a:xfrm>
          <a:prstGeom prst="rect">
            <a:avLst/>
          </a:prstGeom>
          <a:solidFill>
            <a:srgbClr val="1B3067"/>
          </a:solidFill>
          <a:ln>
            <a:noFill/>
          </a:ln>
          <a:extLst/>
        </p:spPr>
        <p:txBody>
          <a:bodyPr lIns="74156" tIns="37078" rIns="540112" bIns="43793" anchor="ctr"/>
          <a:lstStyle>
            <a:lvl1pPr defTabSz="741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de-DE" altLang="de-DE" sz="110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363538" y="6297613"/>
            <a:ext cx="6496050" cy="342900"/>
          </a:xfrm>
          <a:prstGeom prst="rect">
            <a:avLst/>
          </a:prstGeom>
          <a:noFill/>
          <a:ln>
            <a:noFill/>
          </a:ln>
          <a:extLst/>
        </p:spPr>
        <p:txBody>
          <a:bodyPr lIns="80006" tIns="40003" rIns="80006" bIns="40003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AT" altLang="de-DE" sz="1200" b="1">
                <a:solidFill>
                  <a:srgbClr val="FFFFFF"/>
                </a:solidFill>
              </a:rPr>
              <a:t>Amt der NÖ Landesregierung</a:t>
            </a:r>
            <a:br>
              <a:rPr lang="de-AT" altLang="de-DE" sz="1200" b="1">
                <a:solidFill>
                  <a:srgbClr val="FFFFFF"/>
                </a:solidFill>
              </a:rPr>
            </a:br>
            <a:endParaRPr lang="de-DE" altLang="de-DE" sz="50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900"/>
            </a:lvl1pPr>
          </a:lstStyle>
          <a:p>
            <a:r>
              <a:rPr lang="de-AT"/>
              <a:t>Titelmasterformat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2200"/>
            </a:lvl1pPr>
          </a:lstStyle>
          <a:p>
            <a:r>
              <a:rPr lang="de-AT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4994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81F69A7A-0376-464F-8550-3A9E6D53CAA5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90896-2507-4612-B6BB-9B03A8C36CE8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7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22400"/>
            <a:ext cx="2057400" cy="47037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22400"/>
            <a:ext cx="6019800" cy="470376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57CE8319-7DB0-44D3-B01A-AA3AB1D969DE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9F9DD-4B02-4109-B51D-52A0987E55C4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7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2E124A1F-1469-41B4-814D-F44969E6370D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2180C-C27F-4542-B0A7-70AED2C5D50A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DB9ACECD-77FF-4FFF-B667-0519A8015BE6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A6CD5-0AE4-4896-8C31-0B65A8CDA26E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51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565400"/>
            <a:ext cx="4038600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565400"/>
            <a:ext cx="4038600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178AC9E2-F3AA-473D-8863-ED7BF0F28197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3270C-9387-425A-B47C-7C481026749D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905F1EB7-880B-4384-BB7B-2688AA848DB0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672BD-25D6-4805-B096-089DB712F03A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1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895BBAEE-CD6F-464E-8753-6F4E7A765677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E6887-18F0-4B18-8FDD-5E56D994DA96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74B813E9-92AF-43AE-9D92-82B8FF135277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01918-96B3-45B3-8170-CB6AB5BF6465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2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8B00D880-DBCB-4FC2-861F-AA65C263EC65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A5A9-92F5-4E2D-B478-DB1718BAE8BA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19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2D4ADA27-B779-4753-8548-A30ABEBD91FB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7D930-EEB3-4660-875E-65C0D15E0B40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3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ogo_H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457200" y="142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6159500"/>
            <a:ext cx="9144000" cy="698500"/>
          </a:xfrm>
          <a:prstGeom prst="rect">
            <a:avLst/>
          </a:prstGeom>
          <a:solidFill>
            <a:srgbClr val="1B3067"/>
          </a:solidFill>
          <a:ln>
            <a:noFill/>
          </a:ln>
          <a:extLst/>
        </p:spPr>
        <p:txBody>
          <a:bodyPr lIns="74156" tIns="37078" rIns="540112" bIns="43793" anchor="ctr"/>
          <a:lstStyle>
            <a:lvl1pPr defTabSz="741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de-DE" altLang="de-DE" sz="1100" dirty="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65400"/>
            <a:ext cx="82296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3"/>
            <a:endParaRPr lang="de-AT" altLang="de-DE"/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363538" y="6297613"/>
            <a:ext cx="6496050" cy="527050"/>
          </a:xfrm>
          <a:prstGeom prst="rect">
            <a:avLst/>
          </a:prstGeom>
          <a:noFill/>
          <a:ln>
            <a:noFill/>
          </a:ln>
          <a:extLst/>
        </p:spPr>
        <p:txBody>
          <a:bodyPr lIns="80006" tIns="40003" rIns="80006" bIns="40003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AT" altLang="de-DE" sz="1200" b="1" dirty="0">
                <a:solidFill>
                  <a:srgbClr val="FFFFFF"/>
                </a:solidFill>
              </a:rPr>
              <a:t>Amt der NÖ Landesregierung</a:t>
            </a:r>
            <a:br>
              <a:rPr lang="de-AT" altLang="de-DE" sz="1200" b="1" dirty="0">
                <a:solidFill>
                  <a:srgbClr val="FFFFFF"/>
                </a:solidFill>
              </a:rPr>
            </a:br>
            <a:r>
              <a:rPr lang="de-AT" altLang="de-DE" sz="1200" b="1" dirty="0">
                <a:solidFill>
                  <a:srgbClr val="FFFFFF"/>
                </a:solidFill>
              </a:rPr>
              <a:t/>
            </a:r>
            <a:br>
              <a:rPr lang="de-AT" altLang="de-DE" sz="1200" b="1" dirty="0">
                <a:solidFill>
                  <a:srgbClr val="FFFFFF"/>
                </a:solidFill>
              </a:rPr>
            </a:br>
            <a:endParaRPr lang="de-DE" altLang="de-DE" sz="500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FFFFFF"/>
                </a:solidFill>
              </a:rPr>
              <a:t>Folie </a:t>
            </a:r>
            <a:fld id="{8FF03EBE-2C6E-4BB5-AB51-6B30C2310260}" type="slidenum">
              <a:rPr lang="de-DE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15B100-3609-4462-AC94-41D0D1489D7E}" type="datetime1">
              <a:rPr lang="de-DE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033" name="Rectangle 12"/>
          <p:cNvSpPr>
            <a:spLocks noChangeArrowheads="1"/>
          </p:cNvSpPr>
          <p:nvPr userDrawn="1"/>
        </p:nvSpPr>
        <p:spPr bwMode="auto">
          <a:xfrm>
            <a:off x="457200" y="1447800"/>
            <a:ext cx="8181975" cy="1150938"/>
          </a:xfrm>
          <a:prstGeom prst="rect">
            <a:avLst/>
          </a:prstGeom>
          <a:noFill/>
          <a:ln>
            <a:noFill/>
          </a:ln>
          <a:extLst/>
        </p:spPr>
        <p:txBody>
          <a:bodyPr lIns="80006" tIns="40003" rIns="80006" bIns="4000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3300" dirty="0">
              <a:solidFill>
                <a:srgbClr val="000000"/>
              </a:solidFill>
            </a:endParaRPr>
          </a:p>
        </p:txBody>
      </p:sp>
      <p:sp>
        <p:nvSpPr>
          <p:cNvPr id="2" name="Text Box 16"/>
          <p:cNvSpPr txBox="1">
            <a:spLocks noChangeArrowheads="1"/>
          </p:cNvSpPr>
          <p:nvPr userDrawn="1"/>
        </p:nvSpPr>
        <p:spPr bwMode="auto">
          <a:xfrm>
            <a:off x="1187450" y="590550"/>
            <a:ext cx="7507288" cy="635000"/>
          </a:xfrm>
          <a:prstGeom prst="rect">
            <a:avLst/>
          </a:prstGeom>
          <a:noFill/>
          <a:ln>
            <a:noFill/>
          </a:ln>
          <a:extLst/>
        </p:spPr>
        <p:txBody>
          <a:bodyPr lIns="80006" tIns="40003" rIns="80006" bIns="40003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Aft>
                <a:spcPct val="0"/>
              </a:spcAft>
              <a:defRPr/>
            </a:pPr>
            <a:r>
              <a:rPr lang="de-AT" altLang="de-DE" b="1" dirty="0">
                <a:solidFill>
                  <a:srgbClr val="000000"/>
                </a:solidFill>
              </a:rPr>
              <a:t>Ablauforganisation auf den </a:t>
            </a:r>
            <a:r>
              <a:rPr lang="de-AT" altLang="de-DE" b="1" dirty="0" err="1">
                <a:solidFill>
                  <a:srgbClr val="000000"/>
                </a:solidFill>
              </a:rPr>
              <a:t>BH‘s</a:t>
            </a:r>
            <a:endParaRPr lang="de-AT" altLang="de-DE" b="1" dirty="0">
              <a:solidFill>
                <a:srgbClr val="000000"/>
              </a:solidFill>
            </a:endParaRPr>
          </a:p>
          <a:p>
            <a:pPr algn="r" eaLnBrk="1" fontAlgn="base" hangingPunct="1">
              <a:spcAft>
                <a:spcPct val="0"/>
              </a:spcAft>
              <a:defRPr/>
            </a:pPr>
            <a:r>
              <a:rPr lang="de-AT" altLang="de-DE" b="1" dirty="0">
                <a:solidFill>
                  <a:srgbClr val="000000"/>
                </a:solidFill>
              </a:rPr>
              <a:t> – Teilprojekt Bereich Wirtschaft und Umwelt</a:t>
            </a:r>
            <a:endParaRPr lang="de-DE" altLang="de-DE" dirty="0">
              <a:solidFill>
                <a:srgbClr val="000000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5000"/>
        <a:buFont typeface="Arial" charset="0"/>
        <a:buChar char="█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AD112"/>
        </a:buClr>
        <a:buSzPct val="75000"/>
        <a:buFont typeface="Arial" charset="0"/>
        <a:buChar char="█"/>
        <a:defRPr sz="23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●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AD11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784976" cy="4896544"/>
          </a:xfrm>
        </p:spPr>
        <p:txBody>
          <a:bodyPr/>
          <a:lstStyle/>
          <a:p>
            <a:pPr marL="274638" algn="l"/>
            <a:r>
              <a:rPr lang="de-AT" sz="2000" b="1" dirty="0">
                <a:solidFill>
                  <a:prstClr val="black"/>
                </a:solidFill>
                <a:latin typeface="Arial Black" panose="020B0A04020102020204" pitchFamily="34" charset="0"/>
              </a:rPr>
              <a:t>Beschlussempfehlungen:</a:t>
            </a:r>
          </a:p>
          <a:p>
            <a:pPr marL="274638" algn="l"/>
            <a:endParaRPr lang="de-AT" sz="2000" b="1" u="sng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800" dirty="0">
                <a:solidFill>
                  <a:prstClr val="black"/>
                </a:solidFill>
              </a:rPr>
              <a:t>Die ARGE Donauländer startetet mit dem Beginn der NÖ Vorsitzführung einen Reformprozess mit folgenden Zielen: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de-DE" sz="1800" b="1" dirty="0"/>
              <a:t>Verschlankung der Gremien </a:t>
            </a:r>
            <a:r>
              <a:rPr lang="de-DE" sz="1800" dirty="0"/>
              <a:t>sowie </a:t>
            </a:r>
            <a:r>
              <a:rPr lang="de-DE" sz="1800" dirty="0" smtClean="0"/>
              <a:t>inhaltliche und </a:t>
            </a:r>
            <a:r>
              <a:rPr lang="de-DE" sz="1800" dirty="0"/>
              <a:t>organisatorische </a:t>
            </a:r>
            <a:r>
              <a:rPr lang="de-DE" sz="1800" b="1" dirty="0"/>
              <a:t>Neuausrichtung der Arbeitskreise</a:t>
            </a:r>
          </a:p>
          <a:p>
            <a:pPr algn="l"/>
            <a:endParaRPr lang="de-DE" sz="1800" dirty="0"/>
          </a:p>
          <a:p>
            <a:pPr algn="l">
              <a:tabLst>
                <a:tab pos="542925" algn="l"/>
              </a:tabLst>
            </a:pPr>
            <a:r>
              <a:rPr lang="de-DE" sz="1800" dirty="0"/>
              <a:t>	</a:t>
            </a:r>
            <a:r>
              <a:rPr lang="de-DE" sz="1800" i="1" dirty="0"/>
              <a:t>In den Gremien sollen im </a:t>
            </a:r>
            <a:r>
              <a:rPr lang="de-DE" sz="1800" b="1" i="1" dirty="0"/>
              <a:t>Sinne einer effizienten Steuerung der ARGE 	Donauländer</a:t>
            </a:r>
            <a:r>
              <a:rPr lang="de-DE" sz="1800" i="1" dirty="0"/>
              <a:t> Aktivitäten geprüft und gegebenenfalls </a:t>
            </a:r>
            <a:r>
              <a:rPr lang="de-DE" sz="1800" b="1" i="1" dirty="0"/>
              <a:t>zusammengeführt 	werden</a:t>
            </a:r>
            <a:r>
              <a:rPr lang="de-DE" sz="1800" i="1" dirty="0"/>
              <a:t>. Zudem soll geprüft werden, welche Gremien und Formate 	sinnvollerweise mit dem </a:t>
            </a:r>
            <a:r>
              <a:rPr lang="de-DE" sz="1800" b="1" i="1" dirty="0"/>
              <a:t>Rat der Donaustädte und </a:t>
            </a:r>
            <a:r>
              <a:rPr lang="de-DE" sz="1800" b="1" i="1" dirty="0" smtClean="0"/>
              <a:t>-regionen </a:t>
            </a:r>
            <a:r>
              <a:rPr lang="de-DE" sz="1800" b="1" i="1" dirty="0"/>
              <a:t>verknüpft 	werden</a:t>
            </a:r>
            <a:r>
              <a:rPr lang="de-DE" sz="1800" i="1" dirty="0"/>
              <a:t> können</a:t>
            </a:r>
            <a:r>
              <a:rPr lang="de-DE" sz="1800" i="1" dirty="0" smtClean="0"/>
              <a:t>.</a:t>
            </a:r>
            <a:endParaRPr lang="de-DE" sz="1800" dirty="0"/>
          </a:p>
          <a:p>
            <a:pPr algn="l"/>
            <a:endParaRPr lang="de-DE" sz="1800" dirty="0"/>
          </a:p>
          <a:p>
            <a:pPr lvl="0" algn="l"/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- 1 -</a:t>
            </a:r>
            <a:r>
              <a:rPr lang="de-AT" b="1" dirty="0">
                <a:solidFill>
                  <a:srgbClr val="FFFFFF"/>
                </a:solidFill>
              </a:rPr>
              <a:t>	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b="1" dirty="0">
                <a:solidFill>
                  <a:srgbClr val="FFFFFF"/>
                </a:solidFill>
              </a:rPr>
              <a:t>	</a:t>
            </a:r>
            <a:r>
              <a:rPr lang="de-AT" sz="1050" b="1" dirty="0">
                <a:solidFill>
                  <a:srgbClr val="FFFFFF"/>
                </a:solidFill>
              </a:rPr>
              <a:t>Oktober 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85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760" y="1916832"/>
            <a:ext cx="8784976" cy="3528392"/>
          </a:xfrm>
        </p:spPr>
        <p:txBody>
          <a:bodyPr/>
          <a:lstStyle/>
          <a:p>
            <a:pPr marL="274638" algn="l"/>
            <a:r>
              <a:rPr lang="de-AT" sz="2000" b="1" dirty="0">
                <a:solidFill>
                  <a:prstClr val="black"/>
                </a:solidFill>
                <a:latin typeface="Arial Black" panose="020B0A04020102020204" pitchFamily="34" charset="0"/>
              </a:rPr>
              <a:t>Beschlussempfehlungen:</a:t>
            </a:r>
          </a:p>
          <a:p>
            <a:pPr algn="l"/>
            <a:endParaRPr lang="de-DE" sz="1800" dirty="0"/>
          </a:p>
          <a:p>
            <a:pPr marL="285750" indent="-285750" algn="l">
              <a:buFontTx/>
              <a:buChar char="-"/>
            </a:pPr>
            <a:r>
              <a:rPr lang="de-DE" sz="1800" dirty="0"/>
              <a:t>Stärkung der </a:t>
            </a:r>
            <a:r>
              <a:rPr lang="de-DE" sz="1800" b="1" dirty="0"/>
              <a:t>Einbindung der interregionalen Ebene</a:t>
            </a:r>
          </a:p>
          <a:p>
            <a:pPr algn="l"/>
            <a:endParaRPr lang="de-DE" sz="1800" dirty="0"/>
          </a:p>
          <a:p>
            <a:pPr algn="l">
              <a:tabLst>
                <a:tab pos="542925" algn="l"/>
              </a:tabLst>
            </a:pPr>
            <a:r>
              <a:rPr lang="de-DE" sz="1800" i="1" dirty="0"/>
              <a:t>	Die regionale Ebene im gesamten Donauraum soll wieder stärker in die 	Europäischen Aktivitäten eingebunden werden. Dazu soll insbesondere die          	Idee von </a:t>
            </a:r>
            <a:r>
              <a:rPr lang="de-DE" sz="1800" b="1" i="1" dirty="0"/>
              <a:t>Regionsrepräsentanten aus den Donauraummitgliedsstaaten 	</a:t>
            </a:r>
            <a:r>
              <a:rPr lang="de-DE" sz="1800" i="1" dirty="0"/>
              <a:t>geprüft werden. Der </a:t>
            </a:r>
            <a:r>
              <a:rPr lang="de-DE" sz="1800" b="1" i="1" dirty="0"/>
              <a:t>Sinn der ARGE Donauländer </a:t>
            </a:r>
            <a:r>
              <a:rPr lang="de-DE" sz="1800" i="1" dirty="0"/>
              <a:t>als </a:t>
            </a:r>
            <a:r>
              <a:rPr lang="de-DE" sz="1800" b="1" i="1" dirty="0"/>
              <a:t>Vertreterin der  	regionalen Ebene im Donauraum</a:t>
            </a:r>
            <a:r>
              <a:rPr lang="de-DE" sz="1800" i="1" dirty="0"/>
              <a:t> und in der </a:t>
            </a:r>
            <a:r>
              <a:rPr lang="de-DE" sz="1800" b="1" i="1" dirty="0"/>
              <a:t>national geprägten EUSDR 	</a:t>
            </a:r>
            <a:r>
              <a:rPr lang="de-DE" sz="1800" b="1" i="1" dirty="0" smtClean="0"/>
              <a:t/>
            </a:r>
            <a:br>
              <a:rPr lang="de-DE" sz="1800" b="1" i="1" dirty="0" smtClean="0"/>
            </a:br>
            <a:r>
              <a:rPr lang="de-DE" sz="1800" b="1" i="1" dirty="0" smtClean="0"/>
              <a:t>	</a:t>
            </a:r>
            <a:r>
              <a:rPr lang="de-DE" sz="1800" i="1" dirty="0" smtClean="0"/>
              <a:t>soll </a:t>
            </a:r>
            <a:r>
              <a:rPr lang="de-DE" sz="1800" i="1" dirty="0"/>
              <a:t>dadurch klarer werden.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- 2 -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sz="1050" b="1" dirty="0">
                <a:solidFill>
                  <a:srgbClr val="FFFFFF"/>
                </a:solidFill>
              </a:rPr>
              <a:t>Oktober 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36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7504" y="2132856"/>
            <a:ext cx="8784976" cy="3168352"/>
          </a:xfrm>
        </p:spPr>
        <p:txBody>
          <a:bodyPr/>
          <a:lstStyle/>
          <a:p>
            <a:pPr marL="274638" algn="l"/>
            <a:r>
              <a:rPr lang="de-AT" sz="2000" b="1" dirty="0">
                <a:solidFill>
                  <a:prstClr val="black"/>
                </a:solidFill>
                <a:latin typeface="Arial Black" panose="020B0A04020102020204" pitchFamily="34" charset="0"/>
              </a:rPr>
              <a:t>Beschlussempfehlungen:</a:t>
            </a:r>
          </a:p>
          <a:p>
            <a:pPr algn="l"/>
            <a:endParaRPr lang="de-DE" sz="1800" dirty="0"/>
          </a:p>
          <a:p>
            <a:pPr marL="285750" indent="-285750" algn="l">
              <a:buFontTx/>
              <a:buChar char="-"/>
            </a:pPr>
            <a:r>
              <a:rPr lang="de-DE" sz="1800" dirty="0"/>
              <a:t>Stärkung der öffentlichen und politischen Sichtbarkeit</a:t>
            </a:r>
          </a:p>
          <a:p>
            <a:pPr marL="285750" indent="-285750" algn="l">
              <a:buFontTx/>
              <a:buChar char="-"/>
            </a:pPr>
            <a:endParaRPr lang="de-DE" sz="1800" dirty="0"/>
          </a:p>
          <a:p>
            <a:pPr algn="l">
              <a:spcBef>
                <a:spcPct val="50000"/>
              </a:spcBef>
              <a:tabLst>
                <a:tab pos="542925" algn="l"/>
              </a:tabLst>
            </a:pPr>
            <a:r>
              <a:rPr lang="de-DE" sz="1800" i="1" dirty="0"/>
              <a:t>	Erarbeitung einer </a:t>
            </a:r>
            <a:r>
              <a:rPr lang="de-DE" sz="1800" b="1" i="1" dirty="0"/>
              <a:t>Kommunikations- und Öffentlichkeitsarbeitsstrategie 	</a:t>
            </a:r>
            <a:r>
              <a:rPr lang="de-DE" sz="1800" b="1" i="1" dirty="0" smtClean="0"/>
              <a:t/>
            </a:r>
            <a:br>
              <a:rPr lang="de-DE" sz="1800" b="1" i="1" dirty="0" smtClean="0"/>
            </a:br>
            <a:r>
              <a:rPr lang="de-DE" sz="1800" b="1" i="1" dirty="0" smtClean="0"/>
              <a:t>	</a:t>
            </a:r>
            <a:r>
              <a:rPr lang="de-DE" sz="1800" i="1" dirty="0" smtClean="0"/>
              <a:t>mit </a:t>
            </a:r>
            <a:r>
              <a:rPr lang="de-DE" sz="1800" i="1" dirty="0"/>
              <a:t>dem </a:t>
            </a:r>
            <a:r>
              <a:rPr lang="de-DE" sz="1800" i="1" dirty="0" smtClean="0"/>
              <a:t>Ziel, </a:t>
            </a:r>
            <a:r>
              <a:rPr lang="de-DE" sz="1800" i="1" dirty="0"/>
              <a:t>Sinn und Bedeutung der ARGE Donauländer einer breiten 	Öffentlichkeit zu vermitteln, neue Zielgruppen zu erreichen und die 	politische Sichtbarkeit zu erhöhen.</a:t>
            </a:r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endParaRPr lang="de-AT" dirty="0" smtClean="0">
              <a:solidFill>
                <a:srgbClr val="FFFFFF"/>
              </a:solidFill>
            </a:endParaRPr>
          </a:p>
          <a:p>
            <a:pPr algn="l">
              <a:defRPr/>
            </a:pPr>
            <a:r>
              <a:rPr lang="de-AT" dirty="0" smtClean="0">
                <a:solidFill>
                  <a:srgbClr val="FFFFFF"/>
                </a:solidFill>
              </a:rPr>
              <a:t> 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der ARGE Donauländer 	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b="1" dirty="0" smtClean="0">
                <a:solidFill>
                  <a:srgbClr val="FFFFFF"/>
                </a:solidFill>
              </a:rPr>
              <a:t>- 3 -</a:t>
            </a:r>
            <a:r>
              <a:rPr lang="de-AT" b="1" dirty="0" smtClean="0">
                <a:solidFill>
                  <a:srgbClr val="FFFFFF"/>
                </a:solidFill>
              </a:rPr>
              <a:t>			</a:t>
            </a:r>
            <a:r>
              <a:rPr lang="de-AT" sz="1050" b="1" dirty="0" smtClean="0">
                <a:solidFill>
                  <a:srgbClr val="FFFFFF"/>
                </a:solidFill>
              </a:rPr>
              <a:t>Oktober 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07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2916" y="1700808"/>
            <a:ext cx="8784976" cy="4032448"/>
          </a:xfrm>
        </p:spPr>
        <p:txBody>
          <a:bodyPr/>
          <a:lstStyle/>
          <a:p>
            <a:pPr marL="274638" algn="l"/>
            <a:r>
              <a:rPr lang="de-AT" sz="2000" b="1" dirty="0">
                <a:solidFill>
                  <a:prstClr val="black"/>
                </a:solidFill>
                <a:latin typeface="Arial Black" panose="020B0A04020102020204" pitchFamily="34" charset="0"/>
              </a:rPr>
              <a:t>Beschlussempfehlungen:</a:t>
            </a:r>
          </a:p>
          <a:p>
            <a:pPr algn="l"/>
            <a:endParaRPr lang="de-DE" sz="1800" dirty="0"/>
          </a:p>
          <a:p>
            <a:pPr marL="285750" indent="-285750" algn="l">
              <a:buFontTx/>
              <a:buChar char="-"/>
            </a:pPr>
            <a:r>
              <a:rPr lang="de-DE" sz="1800" dirty="0"/>
              <a:t>Prüfung der Möglichkeiten zur </a:t>
            </a:r>
            <a:r>
              <a:rPr lang="de-DE" sz="1800" b="1" dirty="0"/>
              <a:t>Begleitung der Neuausrichtung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b="1" dirty="0" smtClean="0">
                <a:solidFill>
                  <a:srgbClr val="FFFFFF"/>
                </a:solidFill>
              </a:rPr>
              <a:t>- 4 -</a:t>
            </a:r>
            <a:r>
              <a:rPr lang="de-AT" b="1" dirty="0">
                <a:solidFill>
                  <a:srgbClr val="FFFFFF"/>
                </a:solidFill>
              </a:rPr>
              <a:t>			</a:t>
            </a:r>
            <a:r>
              <a:rPr lang="de-AT" sz="1050" b="1" dirty="0">
                <a:solidFill>
                  <a:srgbClr val="FFFFFF"/>
                </a:solidFill>
              </a:rPr>
              <a:t>Oktober 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7584" y="3045780"/>
            <a:ext cx="669674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SzPct val="75000"/>
            </a:pPr>
            <a:r>
              <a:rPr lang="de-AT" i="1" kern="0" dirty="0">
                <a:solidFill>
                  <a:srgbClr val="000000"/>
                </a:solidFill>
              </a:rPr>
              <a:t>Um die vorgeschlagenen Reformen umzusetzen, soll geprüft werden, ob es eine geeignete Person, ein geeignetes Institut oder ein geeignetes Unternehmen gibt, das in die </a:t>
            </a:r>
            <a:r>
              <a:rPr lang="de-AT" b="1" i="1" kern="0" dirty="0">
                <a:solidFill>
                  <a:srgbClr val="000000"/>
                </a:solidFill>
              </a:rPr>
              <a:t>Arbeiten </a:t>
            </a:r>
            <a:r>
              <a:rPr lang="de-AT" b="1" i="1" kern="0" dirty="0" smtClean="0">
                <a:solidFill>
                  <a:srgbClr val="000000"/>
                </a:solidFill>
              </a:rPr>
              <a:t/>
            </a:r>
            <a:br>
              <a:rPr lang="de-AT" b="1" i="1" kern="0" dirty="0" smtClean="0">
                <a:solidFill>
                  <a:srgbClr val="000000"/>
                </a:solidFill>
              </a:rPr>
            </a:br>
            <a:r>
              <a:rPr lang="de-AT" b="1" i="1" kern="0" dirty="0" smtClean="0">
                <a:solidFill>
                  <a:srgbClr val="000000"/>
                </a:solidFill>
              </a:rPr>
              <a:t>mit </a:t>
            </a:r>
            <a:r>
              <a:rPr lang="de-AT" b="1" i="1" kern="0" dirty="0">
                <a:solidFill>
                  <a:srgbClr val="000000"/>
                </a:solidFill>
              </a:rPr>
              <a:t>einbezogen werden</a:t>
            </a:r>
            <a:r>
              <a:rPr lang="de-AT" i="1" kern="0" dirty="0">
                <a:solidFill>
                  <a:srgbClr val="000000"/>
                </a:solidFill>
              </a:rPr>
              <a:t> soll.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SzPct val="75000"/>
            </a:pPr>
            <a:r>
              <a:rPr lang="de-AT" i="1" kern="0" dirty="0">
                <a:solidFill>
                  <a:srgbClr val="000000"/>
                </a:solidFill>
              </a:rPr>
              <a:t>Ziele der Unterstützung sollen vor allem die </a:t>
            </a:r>
            <a:r>
              <a:rPr lang="de-AT" b="1" i="1" kern="0" dirty="0">
                <a:solidFill>
                  <a:srgbClr val="000000"/>
                </a:solidFill>
              </a:rPr>
              <a:t>Erhöhung der interregionalen Vernetzung</a:t>
            </a:r>
            <a:r>
              <a:rPr lang="de-AT" i="1" kern="0" dirty="0">
                <a:solidFill>
                  <a:srgbClr val="000000"/>
                </a:solidFill>
              </a:rPr>
              <a:t> und die </a:t>
            </a:r>
            <a:r>
              <a:rPr lang="de-AT" b="1" i="1" kern="0" dirty="0">
                <a:solidFill>
                  <a:srgbClr val="000000"/>
                </a:solidFill>
              </a:rPr>
              <a:t>Stärkung der Außenwirkung</a:t>
            </a:r>
            <a:r>
              <a:rPr lang="de-AT" i="1" kern="0" dirty="0">
                <a:solidFill>
                  <a:srgbClr val="000000"/>
                </a:solidFill>
              </a:rPr>
              <a:t> sein.  </a:t>
            </a:r>
            <a:endParaRPr lang="de-DE" i="1" kern="0" dirty="0">
              <a:solidFill>
                <a:srgbClr val="000000"/>
              </a:solidFill>
            </a:endParaRPr>
          </a:p>
        </p:txBody>
      </p:sp>
      <p:pic>
        <p:nvPicPr>
          <p:cNvPr id="7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95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8558" y="1470025"/>
            <a:ext cx="8784976" cy="4752528"/>
          </a:xfrm>
        </p:spPr>
        <p:txBody>
          <a:bodyPr/>
          <a:lstStyle/>
          <a:p>
            <a:pPr marL="274638" algn="l"/>
            <a:r>
              <a:rPr lang="de-AT" sz="2000" b="1" dirty="0">
                <a:solidFill>
                  <a:prstClr val="black"/>
                </a:solidFill>
                <a:latin typeface="Arial Black" panose="020B0A04020102020204" pitchFamily="34" charset="0"/>
              </a:rPr>
              <a:t>Next </a:t>
            </a:r>
            <a:r>
              <a:rPr lang="de-AT" sz="2000" b="1" dirty="0" err="1">
                <a:solidFill>
                  <a:prstClr val="black"/>
                </a:solidFill>
                <a:latin typeface="Arial Black" panose="020B0A04020102020204" pitchFamily="34" charset="0"/>
              </a:rPr>
              <a:t>Steps</a:t>
            </a:r>
            <a:r>
              <a:rPr lang="de-AT" sz="2000" b="1" dirty="0">
                <a:solidFill>
                  <a:prstClr val="black"/>
                </a:solidFill>
                <a:latin typeface="Arial Black" panose="020B0A04020102020204" pitchFamily="34" charset="0"/>
              </a:rPr>
              <a:t>: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smtClean="0">
                <a:solidFill>
                  <a:prstClr val="black"/>
                </a:solidFill>
              </a:rPr>
              <a:t>1. Workshop bzgl. Reformvorhaben in NÖ Jänner/Februar 2018 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smtClean="0">
                <a:solidFill>
                  <a:prstClr val="black"/>
                </a:solidFill>
              </a:rPr>
              <a:t>Februar/März Gemeinsame Veranstaltung mit RDRS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smtClean="0">
                <a:solidFill>
                  <a:prstClr val="black"/>
                </a:solidFill>
              </a:rPr>
              <a:t>Arbeitskreissitzung Kultur, Wissenschaft und Bildung 1. HJ in NÖ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smtClean="0">
                <a:solidFill>
                  <a:prstClr val="black"/>
                </a:solidFill>
              </a:rPr>
              <a:t>2. Workshop bzgl. Reformvorhaben 1. HJ 2018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1600" smtClean="0">
                <a:solidFill>
                  <a:prstClr val="black"/>
                </a:solidFill>
              </a:rPr>
              <a:t>AK WTV: Mitwirkung bei der Einbindung des Donauraums in das Projekt OBOR (Die neue Seidenstraße) 1. HJ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smtClean="0">
                <a:solidFill>
                  <a:prstClr val="black"/>
                </a:solidFill>
              </a:rPr>
              <a:t>Arbeitskreis Wirtschaft, Tourismus und Verkehr: gemeinsame Veranstaltung mit </a:t>
            </a:r>
            <a:br>
              <a:rPr lang="de-AT" sz="1600" smtClean="0">
                <a:solidFill>
                  <a:prstClr val="black"/>
                </a:solidFill>
              </a:rPr>
            </a:br>
            <a:r>
              <a:rPr lang="de-AT" sz="1600" smtClean="0">
                <a:solidFill>
                  <a:prstClr val="black"/>
                </a:solidFill>
              </a:rPr>
              <a:t>Pro Danube Austria und Pro Danube International 1. HJ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smtClean="0">
                <a:solidFill>
                  <a:prstClr val="black"/>
                </a:solidFill>
              </a:rPr>
              <a:t>Karikatur Wanderausstellung 2. HJ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smtClean="0">
                <a:solidFill>
                  <a:prstClr val="black"/>
                </a:solidFill>
              </a:rPr>
              <a:t>Projektentwicklung Danube Promenade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smtClean="0">
                <a:solidFill>
                  <a:prstClr val="black"/>
                </a:solidFill>
              </a:rPr>
              <a:t>Donaukulturkonferenz in Linz 2. HJ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smtClean="0">
                <a:solidFill>
                  <a:prstClr val="black"/>
                </a:solidFill>
              </a:rPr>
              <a:t>Konferenz der Regierungschefs/Sitzung der Leitenden Beamten 2. HJ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smtClean="0">
                <a:solidFill>
                  <a:prstClr val="black"/>
                </a:solidFill>
              </a:rPr>
              <a:t>Konferenz Digitalisierung im Donauraum 2. HJ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smtClean="0">
                <a:solidFill>
                  <a:prstClr val="black"/>
                </a:solidFill>
              </a:rPr>
              <a:t>Konferenz Donautourismus 2018 2. HJ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                                                   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 smtClean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- 5 -</a:t>
            </a:r>
            <a:r>
              <a:rPr lang="de-AT" b="1" dirty="0" smtClean="0">
                <a:solidFill>
                  <a:srgbClr val="FFFFFF"/>
                </a:solidFill>
              </a:rPr>
              <a:t>			</a:t>
            </a:r>
            <a:r>
              <a:rPr lang="de-AT" sz="1050" b="1" dirty="0" smtClean="0">
                <a:solidFill>
                  <a:srgbClr val="FFFFFF"/>
                </a:solidFill>
              </a:rPr>
              <a:t>Oktober </a:t>
            </a:r>
            <a:r>
              <a:rPr lang="de-AT" sz="1050" b="1" dirty="0">
                <a:solidFill>
                  <a:srgbClr val="FFFFFF"/>
                </a:solidFill>
              </a:rPr>
              <a:t>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07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8558" y="1470025"/>
            <a:ext cx="8784976" cy="4752528"/>
          </a:xfrm>
        </p:spPr>
        <p:txBody>
          <a:bodyPr/>
          <a:lstStyle/>
          <a:p>
            <a:pPr marL="274638" algn="l"/>
            <a:r>
              <a:rPr lang="de-AT" sz="2000" b="1" dirty="0">
                <a:solidFill>
                  <a:prstClr val="black"/>
                </a:solidFill>
                <a:latin typeface="Arial Black" panose="020B0A04020102020204" pitchFamily="34" charset="0"/>
              </a:rPr>
              <a:t>Next </a:t>
            </a:r>
            <a:r>
              <a:rPr lang="de-AT" sz="2000" b="1" dirty="0" err="1">
                <a:solidFill>
                  <a:prstClr val="black"/>
                </a:solidFill>
                <a:latin typeface="Arial Black" panose="020B0A04020102020204" pitchFamily="34" charset="0"/>
              </a:rPr>
              <a:t>Steps</a:t>
            </a:r>
            <a:r>
              <a:rPr lang="de-AT" sz="2000" b="1" dirty="0">
                <a:solidFill>
                  <a:prstClr val="black"/>
                </a:solidFill>
                <a:latin typeface="Arial Black" panose="020B0A04020102020204" pitchFamily="34" charset="0"/>
              </a:rPr>
              <a:t>: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dirty="0" err="1">
                <a:solidFill>
                  <a:prstClr val="black"/>
                </a:solidFill>
              </a:rPr>
              <a:t>Energy</a:t>
            </a:r>
            <a:r>
              <a:rPr lang="de-AT" sz="1600" dirty="0">
                <a:solidFill>
                  <a:prstClr val="black"/>
                </a:solidFill>
              </a:rPr>
              <a:t> Future Tour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600" dirty="0">
                <a:solidFill>
                  <a:prstClr val="black"/>
                </a:solidFill>
              </a:rPr>
              <a:t>„NÖ E-Mobilitätstag 26. Mai 2018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1600">
                <a:solidFill>
                  <a:prstClr val="black"/>
                </a:solidFill>
              </a:rPr>
              <a:t>Meeting im Rahmen des Annual Forums 2018 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                                                   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 smtClean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- 6 -</a:t>
            </a:r>
            <a:r>
              <a:rPr lang="de-AT" b="1" dirty="0" smtClean="0">
                <a:solidFill>
                  <a:srgbClr val="FFFFFF"/>
                </a:solidFill>
              </a:rPr>
              <a:t>			</a:t>
            </a:r>
            <a:r>
              <a:rPr lang="de-AT" sz="1050" b="1" dirty="0" smtClean="0">
                <a:solidFill>
                  <a:srgbClr val="FFFFFF"/>
                </a:solidFill>
              </a:rPr>
              <a:t>Oktober </a:t>
            </a:r>
            <a:r>
              <a:rPr lang="de-AT" sz="1050" b="1" dirty="0">
                <a:solidFill>
                  <a:srgbClr val="FFFFFF"/>
                </a:solidFill>
              </a:rPr>
              <a:t>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76710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>
    <f:field ref="objname" par="" edit="true" text="Beilage zu TOP 5.2 Präsentation der Reformvorschläge"/>
    <f:field ref="objsubject" par="" edit="true" text=""/>
    <f:field ref="objcreatedby" par="" text="Stierschneider, Regina"/>
    <f:field ref="objcreatedat" par="" text="05.10.2017 16:26:58"/>
    <f:field ref="objchangedby" par="" text="Stierschneider, Regina"/>
    <f:field ref="objmodifiedat" par="" text="09.10.2017 10:30:01"/>
    <f:field ref="doc_FSCFOLIO_1_1001_FieldDocumentNumber" par="" text=""/>
    <f:field ref="doc_FSCFOLIO_1_1001_FieldSubject" par="" edit="true" text=""/>
    <f:field ref="FSCFOLIO_1_1001_FieldCurrentUser" par="" text="Regina Stierschneider"/>
    <f:field ref="CCAPRECONFIG_15_1001_Objektname" par="" edit="true" text="Beilage zu TOP 5.2 Präsentation der Reformvorschläge"/>
    <f:field ref="CCAPRECONFIG_15_1001_Objektname" par="" edit="true" text="Beilage zu TOP 5.2 Präsentation der Reformvorschläge"/>
  </f:record>
  <f:display par="" text="...">
    <f:field ref="FSCFOLIO_1_1001_FieldCurrentUser" text="Aktueller Benutzer"/>
    <f:field ref="objcreatedat" text="Erzeugt am/um"/>
    <f:field ref="objcreatedby" text="Erzeugt von"/>
    <f:field ref="objsubject" text="FSC Betreff"/>
    <f:field ref="objmodifiedat" text="Letzte Änderung am/um"/>
    <f:field ref="objchangedby" text="Letzte Änderung von"/>
    <f:field ref="objname" text="Name"/>
    <f:field ref="CCAPRECONFIG_15_1001_Objektname" text="Objektname"/>
  </f:display>
  <f:display par="" text="Serienbrief">
    <f:field ref="doc_FSCFOLIO_1_1001_FieldSubject" text="Betreff"/>
    <f:field ref="doc_FSCFOLIO_1_1001_FieldDocumentNumber" text="Dokument Nummer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Bildschirmpräsentation (4:3)</PresentationFormat>
  <Paragraphs>77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Standarddesign</vt:lpstr>
      <vt:lpstr>     NEUAUSRICHTUNG DONAURAUM-        AKTIVITÄTEN IN NIEDERÖSTERREICH</vt:lpstr>
      <vt:lpstr>     NEUAUSRICHTUNG DONAURAUM-        AKTIVITÄTEN IN NIEDERÖSTERREICH</vt:lpstr>
      <vt:lpstr>     NEUAUSRICHTUNG DONAURAUM-        AKTIVITÄTEN IN NIEDERÖSTERREICH</vt:lpstr>
      <vt:lpstr>     NEUAUSRICHTUNG DONAURAUM-        AKTIVITÄTEN IN NIEDERÖSTERREICH</vt:lpstr>
      <vt:lpstr>     NEUAUSRICHTUNG DONAURAUM-        AKTIVITÄTEN IN NIEDERÖSTERREICH</vt:lpstr>
      <vt:lpstr>     NEUAUSRICHTUNG DONAURAUM-        AKTIVITÄTEN IN NIEDERÖSTERREICH</vt:lpstr>
    </vt:vector>
  </TitlesOfParts>
  <Company>Amt der NÖ Landesregierung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Ortner Simon (LAD1-IP))</dc:creator>
  <cp:lastModifiedBy>stierschneider regina</cp:lastModifiedBy>
  <cp:revision>72</cp:revision>
  <cp:lastPrinted>2017-10-06T07:46:48Z</cp:lastPrinted>
  <dcterms:created xsi:type="dcterms:W3CDTF">2016-10-11T07:47:29Z</dcterms:created>
  <dcterms:modified xsi:type="dcterms:W3CDTF">2017-10-09T08:29:59Z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FSC#FSCLAKIS@15.1000:Abgeschlossen" pid="2" fmtid="{D5CDD505-2E9C-101B-9397-08002B2CF9AE}">
    <vt:lpwstr/>
  </property>
  <property name="FSC#FSCLAKIS@15.1000:Abgezeichnet_am" pid="3" fmtid="{D5CDD505-2E9C-101B-9397-08002B2CF9AE}">
    <vt:lpwstr/>
  </property>
  <property name="FSC#FSCLAKIS@15.1000:Abgezeichnet_von" pid="4" fmtid="{D5CDD505-2E9C-101B-9397-08002B2CF9AE}">
    <vt:lpwstr/>
  </property>
  <property name="FSC#FSCLAKIS@15.1000:Abgezeichnet2_am" pid="5" fmtid="{D5CDD505-2E9C-101B-9397-08002B2CF9AE}">
    <vt:lpwstr/>
  </property>
  <property name="FSC#FSCLAKIS@15.1000:Abgezeichnet2_von" pid="6" fmtid="{D5CDD505-2E9C-101B-9397-08002B2CF9AE}">
    <vt:lpwstr/>
  </property>
  <property name="FSC#FSCLAKIS@15.1000:Abschriftsklausel" pid="7" fmtid="{D5CDD505-2E9C-101B-9397-08002B2CF9AE}">
    <vt:lpwstr/>
  </property>
  <property name="FSC#FSCLAKIS@15.1000:AktBetreff" pid="8" fmtid="{D5CDD505-2E9C-101B-9397-08002B2CF9AE}">
    <vt:lpwstr>Sitzung der AG der Leitenden Beamten und Konferenz der Regierungschefs</vt:lpwstr>
  </property>
  <property name="FSC#FSCLAKIS@15.1000:Bearbeiter_Tit_NN" pid="9" fmtid="{D5CDD505-2E9C-101B-9397-08002B2CF9AE}">
    <vt:lpwstr>Mag. Dr. Ortner</vt:lpwstr>
  </property>
  <property name="FSC#FSCLAKIS@15.1000:Bearbeiter_Tit_VN_NN" pid="10" fmtid="{D5CDD505-2E9C-101B-9397-08002B2CF9AE}">
    <vt:lpwstr>Mag. Dr. Simon Ortner</vt:lpwstr>
  </property>
  <property name="FSC#FSCLAKIS@15.1000:Beilagen" pid="11" fmtid="{D5CDD505-2E9C-101B-9397-08002B2CF9AE}">
    <vt:lpwstr/>
  </property>
  <property name="FSC#FSCLAKIS@15.1000:Betreff" pid="12" fmtid="{D5CDD505-2E9C-101B-9397-08002B2CF9AE}">
    <vt:lpwstr>ARGE DL, Gemeinsame Tagung - 27. SdLB und 24. KdRC, 12. Oktober 2017, Kreis Trnava (SK)</vt:lpwstr>
  </property>
  <property name="FSC#FSCLAKIS@15.1000:Bezug" pid="13" fmtid="{D5CDD505-2E9C-101B-9397-08002B2CF9AE}">
    <vt:lpwstr/>
  </property>
  <property name="FSC#FSCLAKIS@15.1000:DW_Bearbeiter" pid="14" fmtid="{D5CDD505-2E9C-101B-9397-08002B2CF9AE}">
    <vt:lpwstr>17500</vt:lpwstr>
  </property>
  <property name="FSC#FSCLAKIS@15.1000:DW_Eigentuemer_Zuschrift" pid="15" fmtid="{D5CDD505-2E9C-101B-9397-08002B2CF9AE}">
    <vt:lpwstr/>
  </property>
  <property name="FSC#FSCLAKIS@15.1000:Geschlecht_Bearbeiter" pid="16" fmtid="{D5CDD505-2E9C-101B-9397-08002B2CF9AE}">
    <vt:lpwstr>Männlich</vt:lpwstr>
  </property>
  <property name="FSC#FSCLAKIS@15.1000:Geschlecht_Eigentuemer_Zuschrift" pid="17" fmtid="{D5CDD505-2E9C-101B-9397-08002B2CF9AE}">
    <vt:lpwstr/>
  </property>
  <property name="FSC#FSCLAKIS@15.1000:Eigentuemer_Zuschrift_Tit_NN" pid="18" fmtid="{D5CDD505-2E9C-101B-9397-08002B2CF9AE}">
    <vt:lpwstr/>
  </property>
  <property name="FSC#FSCLAKIS@15.1000:Eigentuemer_Zuschrift_Tit_VN_NN" pid="19" fmtid="{D5CDD505-2E9C-101B-9397-08002B2CF9AE}">
    <vt:lpwstr/>
  </property>
  <property name="FSC#FSCLAKIS@15.1000:Erzeugt_am" pid="20" fmtid="{D5CDD505-2E9C-101B-9397-08002B2CF9AE}">
    <vt:lpwstr>05.10.2017</vt:lpwstr>
  </property>
  <property name="FSC#FSCLAKIS@15.1000:Fertigungsklausel" pid="21" fmtid="{D5CDD505-2E9C-101B-9397-08002B2CF9AE}">
    <vt:lpwstr/>
  </property>
  <property name="FSC#FSCLAKIS@15.1000:Fertigungsklausel2" pid="22" fmtid="{D5CDD505-2E9C-101B-9397-08002B2CF9AE}">
    <vt:lpwstr/>
  </property>
  <property name="FSC#FSCLAKIS@15.1000:Kennzeichen" pid="23" fmtid="{D5CDD505-2E9C-101B-9397-08002B2CF9AE}">
    <vt:lpwstr>LAD1-IE-ED-4/045-2017</vt:lpwstr>
  </property>
  <property name="FSC#FSCLAKIS@15.1000:Objektname" pid="24" fmtid="{D5CDD505-2E9C-101B-9397-08002B2CF9AE}">
    <vt:lpwstr>Beilage zu TOP 5.2 Präsentation der Reformvorschläge</vt:lpwstr>
  </property>
  <property name="FSC#FSCLAKIS@15.1000:RsabAbsender" pid="25" fmtid="{D5CDD505-2E9C-101B-9397-08002B2CF9AE}">
    <vt:lpwstr>Amt der NÖ Landesregierung_x000d__x000a_Abteilung Landesamtsdirektion_x000d__x000a_Landhausplatz 1_x000d__x000a_3109 St. Pölten</vt:lpwstr>
  </property>
  <property name="FSC#FSCLAKIS@15.1000:Text_nach_Fertigung" pid="26" fmtid="{D5CDD505-2E9C-101B-9397-08002B2CF9AE}">
    <vt:lpwstr/>
  </property>
  <property name="FSC#FSCLAKIS@15.1000:Unterschrieben_am" pid="27" fmtid="{D5CDD505-2E9C-101B-9397-08002B2CF9AE}">
    <vt:lpwstr/>
  </property>
  <property name="FSC#FSCLAKIS@15.1000:Unterschrieben_von" pid="28" fmtid="{D5CDD505-2E9C-101B-9397-08002B2CF9AE}">
    <vt:lpwstr/>
  </property>
  <property name="FSC#FSCLAKIS@15.1000:Unterschrieben2_am" pid="29" fmtid="{D5CDD505-2E9C-101B-9397-08002B2CF9AE}">
    <vt:lpwstr/>
  </property>
  <property name="FSC#FSCLAKIS@15.1000:Unterschrieben2_von" pid="30" fmtid="{D5CDD505-2E9C-101B-9397-08002B2CF9AE}">
    <vt:lpwstr/>
  </property>
  <property name="FSC#FSCLAKIS@15.1000:Unterschrieben_von_Tit_VN_NN_gsp" pid="31" fmtid="{D5CDD505-2E9C-101B-9397-08002B2CF9AE}">
    <vt:lpwstr/>
  </property>
  <property name="FSC#FSCLAKIS@15.1000:Unterschrieben_von_Tit_VN_NN_ng" pid="32" fmtid="{D5CDD505-2E9C-101B-9397-08002B2CF9AE}">
    <vt:lpwstr/>
  </property>
  <property name="FSC#FSCLAKIS@15.1000:Gesperrt_Bearbeiter" pid="33" fmtid="{D5CDD505-2E9C-101B-9397-08002B2CF9AE}">
    <vt:lpwstr>Mag. Dr. O r t n e r</vt:lpwstr>
  </property>
  <property name="FSC#FSCLAKIS@15.1000:Systemaenderungszeitpunkt" pid="34" fmtid="{D5CDD505-2E9C-101B-9397-08002B2CF9AE}">
    <vt:lpwstr>9. Oktober 2017</vt:lpwstr>
  </property>
  <property name="FSC#FSCLAKIS@15.1000:Eingangsdatum_ON" pid="35" fmtid="{D5CDD505-2E9C-101B-9397-08002B2CF9AE}">
    <vt:lpwstr/>
  </property>
  <property name="FSC#FSCLAKIS@15.1000:Frist_ON" pid="36" fmtid="{D5CDD505-2E9C-101B-9397-08002B2CF9AE}">
    <vt:lpwstr/>
  </property>
  <property name="FSC#FSCLAKIS@15.1000:Anmerkung_ON" pid="37" fmtid="{D5CDD505-2E9C-101B-9397-08002B2CF9AE}">
    <vt:lpwstr/>
  </property>
  <property name="FSC#FSCLAKIS@15.1000:Inhalt_ON" pid="38" fmtid="{D5CDD505-2E9C-101B-9397-08002B2CF9AE}">
    <vt:lpwstr/>
  </property>
  <property name="FSC#FSCLAKIS@15.1000:Hinweis_ON" pid="39" fmtid="{D5CDD505-2E9C-101B-9397-08002B2CF9AE}">
    <vt:lpwstr/>
  </property>
  <property name="FSC#FSCLAKIS@15.1000:Erledigung_ON" pid="40" fmtid="{D5CDD505-2E9C-101B-9397-08002B2CF9AE}">
    <vt:lpwstr/>
  </property>
  <property name="FSC#FSCLAKIS@15.1000:DVR" pid="41" fmtid="{D5CDD505-2E9C-101B-9397-08002B2CF9AE}">
    <vt:lpwstr>0059986</vt:lpwstr>
  </property>
  <property name="FSC#FSCLAKIS@15.1000:Eigentuemer_Objekt_Tit_VN_NN" pid="42" fmtid="{D5CDD505-2E9C-101B-9397-08002B2CF9AE}">
    <vt:lpwstr>Regina Stierschneider</vt:lpwstr>
  </property>
  <property name="FSC#FSCLAKIS@15.1000:DW_Eigentuemer_Objekt" pid="43" fmtid="{D5CDD505-2E9C-101B-9397-08002B2CF9AE}">
    <vt:lpwstr>13779</vt:lpwstr>
  </property>
  <property name="FSC#NOELLAKISFORMSPROP@1000.8803:xmldata3" pid="44" fmtid="{D5CDD505-2E9C-101B-9397-08002B2CF9AE}">
    <vt:lpwstr>keine Verkäufer</vt:lpwstr>
  </property>
  <property name="FSC#NOELLAKISFORMSPROP@1000.8803:xmldata3n" pid="45" fmtid="{D5CDD505-2E9C-101B-9397-08002B2CF9AE}">
    <vt:lpwstr>TEXT: LEER (!)</vt:lpwstr>
  </property>
  <property name="FSC#NOELLAKISFORMSPROP@1000.8803:xmldata10" pid="46" fmtid="{D5CDD505-2E9C-101B-9397-08002B2CF9AE}">
    <vt:lpwstr>keine Käufer</vt:lpwstr>
  </property>
  <property name="FSC#NOELLAKISFORMSPROP@1000.8803:xmldata10n" pid="47" fmtid="{D5CDD505-2E9C-101B-9397-08002B2CF9AE}">
    <vt:lpwstr>TEXT: LEER (!)</vt:lpwstr>
  </property>
  <property name="FSC#NOELLAKISFORMSPROP@1000.8803:xmldata100" pid="48" fmtid="{D5CDD505-2E9C-101B-9397-08002B2CF9AE}">
    <vt:lpwstr>kein Rechtsgeschäft</vt:lpwstr>
  </property>
  <property name="FSC#NOELLAKISFORMSPROP@1000.8803:xmldata100n" pid="49" fmtid="{D5CDD505-2E9C-101B-9397-08002B2CF9AE}">
    <vt:lpwstr>kein Rechtsgeschäft</vt:lpwstr>
  </property>
  <property name="FSC#NOELLAKISFORMSPROP@1000.8803:xmldata101" pid="50" fmtid="{D5CDD505-2E9C-101B-9397-08002B2CF9AE}">
    <vt:lpwstr>kein Datum</vt:lpwstr>
  </property>
  <property name="FSC#NOELLAKISFORMSPROP@1000.8803:xmldata101n" pid="51" fmtid="{D5CDD505-2E9C-101B-9397-08002B2CF9AE}">
    <vt:lpwstr>kein Datum</vt:lpwstr>
  </property>
  <property name="FSC#NOELLAKISFORMSPROP@1000.8803:xmldata102" pid="52" fmtid="{D5CDD505-2E9C-101B-9397-08002B2CF9AE}">
    <vt:lpwstr>Keine Aktenzahl des Rechtsgeschäfts erfasst</vt:lpwstr>
  </property>
  <property name="FSC#NOELLAKISFORMSPROP@1000.8803:xmldata102n" pid="53" fmtid="{D5CDD505-2E9C-101B-9397-08002B2CF9AE}">
    <vt:lpwstr>Keine Aktenzahl des Rechtsgeschäfts erfasst</vt:lpwstr>
  </property>
  <property name="FSC#NOELLAKISFORMSPROP@1000.8803:xmldata20" pid="54" fmtid="{D5CDD505-2E9C-101B-9397-08002B2CF9AE}">
    <vt:lpwstr>keine Grundstücke</vt:lpwstr>
  </property>
  <property name="FSC#NOELLAKISFORMSPROP@1000.8803:xmldata20n" pid="55" fmtid="{D5CDD505-2E9C-101B-9397-08002B2CF9AE}">
    <vt:lpwstr>TEXT: LEER (!)</vt:lpwstr>
  </property>
  <property name="FSC#NOELLAKISFORMSPROP@1000.8803:xmldata103" pid="56" fmtid="{D5CDD505-2E9C-101B-9397-08002B2CF9AE}">
    <vt:lpwstr>Kein Zuschlag - Gericht erfasst</vt:lpwstr>
  </property>
  <property name="FSC#NOELLAKISFORMSPROP@1000.8803:xmldata103n" pid="57" fmtid="{D5CDD505-2E9C-101B-9397-08002B2CF9AE}">
    <vt:lpwstr/>
  </property>
  <property name="FSC#NOELLAKISFORMSPROP@1000.8803:xmldata104" pid="58" fmtid="{D5CDD505-2E9C-101B-9397-08002B2CF9AE}">
    <vt:lpwstr>Kein Zuschlag - Datum erfasst</vt:lpwstr>
  </property>
  <property name="FSC#NOELLAKISFORMSPROP@1000.8803:xmldata104n" pid="59" fmtid="{D5CDD505-2E9C-101B-9397-08002B2CF9AE}">
    <vt:lpwstr>Kein Zuschlag - Datum erfasst</vt:lpwstr>
  </property>
  <property name="FSC#NOELLAKISFORMSPROP@1000.8803:xmldata105" pid="60" fmtid="{D5CDD505-2E9C-101B-9397-08002B2CF9AE}">
    <vt:lpwstr>Kein Zuschlag - Zahl erfasst</vt:lpwstr>
  </property>
  <property name="FSC#NOELLAKISFORMSPROP@1000.8803:xmldata105n" pid="61" fmtid="{D5CDD505-2E9C-101B-9397-08002B2CF9AE}">
    <vt:lpwstr>Kein Zuschlag - Zahl erfasst</vt:lpwstr>
  </property>
  <property name="FSC#NOELLAKISFORMSPROP@1000.8803:xmldata30" pid="62" fmtid="{D5CDD505-2E9C-101B-9397-08002B2CF9AE}">
    <vt:lpwstr>Kein Vertreter erfasst</vt:lpwstr>
  </property>
  <property name="FSC#NOELLAKISFORMSPROP@1000.8803:xmldata30n" pid="63" fmtid="{D5CDD505-2E9C-101B-9397-08002B2CF9AE}">
    <vt:lpwstr>Kein Vertreter erfasst</vt:lpwstr>
  </property>
  <property name="FSC#NOELLAKISFORMSPROP@1000.8803:xmldataVertrEnt" pid="64" fmtid="{D5CDD505-2E9C-101B-9397-08002B2CF9AE}">
    <vt:lpwstr>Kein Vertreter erfasst</vt:lpwstr>
  </property>
  <property name="FSC#NOELLAKISFORMSPROP@1000.8803:xmldataVertrEntn" pid="65" fmtid="{D5CDD505-2E9C-101B-9397-08002B2CF9AE}">
    <vt:lpwstr>Kein Vertreter erfasst</vt:lpwstr>
  </property>
  <property name="FSC#NOELLAKISFORMSPROP@1000.8803:xmldataGrundstEnt" pid="66" fmtid="{D5CDD505-2E9C-101B-9397-08002B2CF9AE}">
    <vt:lpwstr>keine Grundstücke</vt:lpwstr>
  </property>
  <property name="FSC#NOELLAKISFORMSPROP@1000.8803:xmldataGrundstEntn" pid="67" fmtid="{D5CDD505-2E9C-101B-9397-08002B2CF9AE}">
    <vt:lpwstr>TEXT: LEER (!)</vt:lpwstr>
  </property>
  <property name="FSC#NOELLAKISFORMSPROP@1000.8803:xmldataGVAVerk" pid="68" fmtid="{D5CDD505-2E9C-101B-9397-08002B2CF9AE}">
    <vt:lpwstr>keine Verkäufer</vt:lpwstr>
  </property>
  <property name="FSC#NOELLAKISFORMSPROP@1000.8803:xmldataGVAVerkn" pid="69" fmtid="{D5CDD505-2E9C-101B-9397-08002B2CF9AE}">
    <vt:lpwstr>TEXT: LEER (!)</vt:lpwstr>
  </property>
  <property name="FSC#NOELLAKISFORMSPROP@1000.8803:xmldataGVAKaeufer" pid="70" fmtid="{D5CDD505-2E9C-101B-9397-08002B2CF9AE}">
    <vt:lpwstr>keine Käufer</vt:lpwstr>
  </property>
  <property name="FSC#NOELLAKISFORMSPROP@1000.8803:xmldataGVAKaeufern" pid="71" fmtid="{D5CDD505-2E9C-101B-9397-08002B2CF9AE}">
    <vt:lpwstr>TEXT: LEER (!)</vt:lpwstr>
  </property>
  <property name="FSC#NOELLAKISFORMSPROP@1000.8803:xmldataGVARechtsgesch" pid="72" fmtid="{D5CDD505-2E9C-101B-9397-08002B2CF9AE}">
    <vt:lpwstr>kein Rechtsgeschäft</vt:lpwstr>
  </property>
  <property name="FSC#NOELLAKISFORMSPROP@1000.8803:xmldataGVARechtsgeschn" pid="73" fmtid="{D5CDD505-2E9C-101B-9397-08002B2CF9AE}">
    <vt:lpwstr>kein Rechtsgeschäft</vt:lpwstr>
  </property>
  <property name="FSC#NOELLAKISFORMSPROP@1000.8803:xmldataGVA_RG_dat" pid="74" fmtid="{D5CDD505-2E9C-101B-9397-08002B2CF9AE}">
    <vt:lpwstr>kein Datum</vt:lpwstr>
  </property>
  <property name="FSC#NOELLAKISFORMSPROP@1000.8803:xmldataGVA_RG_datn" pid="75" fmtid="{D5CDD505-2E9C-101B-9397-08002B2CF9AE}">
    <vt:lpwstr>kein Datum</vt:lpwstr>
  </property>
  <property name="FSC#NOELLAKISFORMSPROP@1000.8803:xmldata_RG_Zahl_GVA" pid="76" fmtid="{D5CDD505-2E9C-101B-9397-08002B2CF9AE}">
    <vt:lpwstr>Keine Aktenzahl des Rechtsgeschäfts erfasst</vt:lpwstr>
  </property>
  <property name="FSC#NOELLAKISFORMSPROP@1000.8803:xmldata_RG_Zahl_GVAn" pid="77" fmtid="{D5CDD505-2E9C-101B-9397-08002B2CF9AE}">
    <vt:lpwstr>Keine Aktenzahl des Rechtsgeschäfts erfasst</vt:lpwstr>
  </property>
  <property name="FSC#NOELLAKISFORMSPROP@1000.8803:xmldata_grundstueck_GVA" pid="78" fmtid="{D5CDD505-2E9C-101B-9397-08002B2CF9AE}">
    <vt:lpwstr>keine Grundstücke</vt:lpwstr>
  </property>
  <property name="FSC#NOELLAKISFORMSPROP@1000.8803:xmldata_grundstueck_GVAn" pid="79" fmtid="{D5CDD505-2E9C-101B-9397-08002B2CF9AE}">
    <vt:lpwstr>TEXT: LEER (!)</vt:lpwstr>
  </property>
  <property name="FSC#NOELLAKISFORMSPROP@1000.8803:xmldataZuschlagGVA" pid="80" fmtid="{D5CDD505-2E9C-101B-9397-08002B2CF9AE}">
    <vt:lpwstr>Kein Zuschlag - Gericht erfasst</vt:lpwstr>
  </property>
  <property name="FSC#NOELLAKISFORMSPROP@1000.8803:xmldataZuschlagGVAn" pid="81" fmtid="{D5CDD505-2E9C-101B-9397-08002B2CF9AE}">
    <vt:lpwstr/>
  </property>
  <property name="FSC#NOELLAKISFORMSPROP@1000.8803:xmldata_ZuDat_GVA" pid="82" fmtid="{D5CDD505-2E9C-101B-9397-08002B2CF9AE}">
    <vt:lpwstr>Kein Zuschlag - Datum erfasst</vt:lpwstr>
  </property>
  <property name="FSC#NOELLAKISFORMSPROP@1000.8803:xmldata_ZuDat_GVAn" pid="83" fmtid="{D5CDD505-2E9C-101B-9397-08002B2CF9AE}">
    <vt:lpwstr>Kein Zuschlag - Datum erfasst</vt:lpwstr>
  </property>
  <property name="FSC#NOELLAKISFORMSPROP@1000.8803:xmldata_ZuZahl_GVA" pid="84" fmtid="{D5CDD505-2E9C-101B-9397-08002B2CF9AE}">
    <vt:lpwstr>Kein Zuschlag - Zahl erfasst</vt:lpwstr>
  </property>
  <property name="FSC#NOELLAKISFORMSPROP@1000.8803:xmldata_ZuZahl_GVAn" pid="85" fmtid="{D5CDD505-2E9C-101B-9397-08002B2CF9AE}">
    <vt:lpwstr>Kein Zuschlag - Zahl erfasst</vt:lpwstr>
  </property>
  <property name="FSC#NOELLAKISFORMSPROP@1000.8803:xmldata_Vertreter_GVA" pid="86" fmtid="{D5CDD505-2E9C-101B-9397-08002B2CF9AE}">
    <vt:lpwstr>Kein Vertreter erfasst</vt:lpwstr>
  </property>
  <property name="FSC#NOELLAKISFORMSPROP@1000.8803:xmldata_Vertreter_GVAn" pid="87" fmtid="{D5CDD505-2E9C-101B-9397-08002B2CF9AE}">
    <vt:lpwstr>Kein Vertreter erfasst</vt:lpwstr>
  </property>
  <property name="FSC#COOSYSTEM@1.1:Container" pid="88" fmtid="{D5CDD505-2E9C-101B-9397-08002B2CF9AE}">
    <vt:lpwstr>COO.1000.8802.49.10007443</vt:lpwstr>
  </property>
  <property name="FSC#COOELAK@1.1001:Subject" pid="89" fmtid="{D5CDD505-2E9C-101B-9397-08002B2CF9AE}">
    <vt:lpwstr>Sitzung der AG der Leitenden Beamten und Konferenz der Regierungschefs</vt:lpwstr>
  </property>
  <property name="FSC#COOELAK@1.1001:FileReference" pid="90" fmtid="{D5CDD505-2E9C-101B-9397-08002B2CF9AE}">
    <vt:lpwstr>LAD1-IP-ED-4-2011</vt:lpwstr>
  </property>
  <property name="FSC#COOELAK@1.1001:FileRefYear" pid="91" fmtid="{D5CDD505-2E9C-101B-9397-08002B2CF9AE}">
    <vt:lpwstr>2011</vt:lpwstr>
  </property>
  <property name="FSC#COOELAK@1.1001:FileRefOrdinal" pid="92" fmtid="{D5CDD505-2E9C-101B-9397-08002B2CF9AE}">
    <vt:lpwstr>4</vt:lpwstr>
  </property>
  <property name="FSC#COOELAK@1.1001:FileRefOU" pid="93" fmtid="{D5CDD505-2E9C-101B-9397-08002B2CF9AE}">
    <vt:lpwstr>LAD1</vt:lpwstr>
  </property>
  <property name="FSC#COOELAK@1.1001:Organization" pid="94" fmtid="{D5CDD505-2E9C-101B-9397-08002B2CF9AE}">
    <vt:lpwstr/>
  </property>
  <property name="FSC#COOELAK@1.1001:Owner" pid="95" fmtid="{D5CDD505-2E9C-101B-9397-08002B2CF9AE}">
    <vt:lpwstr>Stierschneider Regina</vt:lpwstr>
  </property>
  <property name="FSC#COOELAK@1.1001:OwnerExtension" pid="96" fmtid="{D5CDD505-2E9C-101B-9397-08002B2CF9AE}">
    <vt:lpwstr>13779</vt:lpwstr>
  </property>
  <property name="FSC#COOELAK@1.1001:OwnerFaxExtension" pid="97" fmtid="{D5CDD505-2E9C-101B-9397-08002B2CF9AE}">
    <vt:lpwstr/>
  </property>
  <property name="FSC#COOELAK@1.1001:DispatchedBy" pid="98" fmtid="{D5CDD505-2E9C-101B-9397-08002B2CF9AE}">
    <vt:lpwstr/>
  </property>
  <property name="FSC#COOELAK@1.1001:DispatchedAt" pid="99" fmtid="{D5CDD505-2E9C-101B-9397-08002B2CF9AE}">
    <vt:lpwstr/>
  </property>
  <property name="FSC#COOELAK@1.1001:ApprovedBy" pid="100" fmtid="{D5CDD505-2E9C-101B-9397-08002B2CF9AE}">
    <vt:lpwstr/>
  </property>
  <property name="FSC#COOELAK@1.1001:ApprovedAt" pid="101" fmtid="{D5CDD505-2E9C-101B-9397-08002B2CF9AE}">
    <vt:lpwstr/>
  </property>
  <property name="FSC#COOELAK@1.1001:Department" pid="102" fmtid="{D5CDD505-2E9C-101B-9397-08002B2CF9AE}">
    <vt:lpwstr>LAD1-IE (Abteilung Landesamtsdirektion / Internationale und Europäische Angelegenheiten)</vt:lpwstr>
  </property>
  <property name="FSC#COOELAK@1.1001:CreatedAt" pid="103" fmtid="{D5CDD505-2E9C-101B-9397-08002B2CF9AE}">
    <vt:lpwstr>05.10.2017</vt:lpwstr>
  </property>
  <property name="FSC#COOELAK@1.1001:OU" pid="104" fmtid="{D5CDD505-2E9C-101B-9397-08002B2CF9AE}">
    <vt:lpwstr>LAD1-IE (Abteilung Landesamtsdirektion / Internationale und Europäische Angelegenheiten)</vt:lpwstr>
  </property>
  <property name="FSC#COOELAK@1.1001:Priority" pid="105" fmtid="{D5CDD505-2E9C-101B-9397-08002B2CF9AE}">
    <vt:lpwstr> ()</vt:lpwstr>
  </property>
  <property name="FSC#COOELAK@1.1001:ObjBarCode" pid="106" fmtid="{D5CDD505-2E9C-101B-9397-08002B2CF9AE}">
    <vt:lpwstr>*COO.1000.8802.49.10007443*</vt:lpwstr>
  </property>
  <property name="FSC#COOELAK@1.1001:RefBarCode" pid="107" fmtid="{D5CDD505-2E9C-101B-9397-08002B2CF9AE}">
    <vt:lpwstr>*COO.1000.8802.2.6885256*</vt:lpwstr>
  </property>
  <property name="FSC#COOELAK@1.1001:FileRefBarCode" pid="108" fmtid="{D5CDD505-2E9C-101B-9397-08002B2CF9AE}">
    <vt:lpwstr>*LAD1-IP-ED-4-2011*</vt:lpwstr>
  </property>
  <property name="FSC#COOELAK@1.1001:ExternalRef" pid="109" fmtid="{D5CDD505-2E9C-101B-9397-08002B2CF9AE}">
    <vt:lpwstr/>
  </property>
  <property name="FSC#COOELAK@1.1001:IncomingNumber" pid="110" fmtid="{D5CDD505-2E9C-101B-9397-08002B2CF9AE}">
    <vt:lpwstr/>
  </property>
  <property name="FSC#COOELAK@1.1001:IncomingSubject" pid="111" fmtid="{D5CDD505-2E9C-101B-9397-08002B2CF9AE}">
    <vt:lpwstr/>
  </property>
  <property name="FSC#COOELAK@1.1001:ProcessResponsible" pid="112" fmtid="{D5CDD505-2E9C-101B-9397-08002B2CF9AE}">
    <vt:lpwstr/>
  </property>
  <property name="FSC#COOELAK@1.1001:ProcessResponsiblePhone" pid="113" fmtid="{D5CDD505-2E9C-101B-9397-08002B2CF9AE}">
    <vt:lpwstr/>
  </property>
  <property name="FSC#COOELAK@1.1001:ProcessResponsibleMail" pid="114" fmtid="{D5CDD505-2E9C-101B-9397-08002B2CF9AE}">
    <vt:lpwstr/>
  </property>
  <property name="FSC#COOELAK@1.1001:ProcessResponsibleFax" pid="115" fmtid="{D5CDD505-2E9C-101B-9397-08002B2CF9AE}">
    <vt:lpwstr/>
  </property>
  <property name="FSC#COOELAK@1.1001:ApproverFirstName" pid="116" fmtid="{D5CDD505-2E9C-101B-9397-08002B2CF9AE}">
    <vt:lpwstr/>
  </property>
  <property name="FSC#COOELAK@1.1001:ApproverSurName" pid="117" fmtid="{D5CDD505-2E9C-101B-9397-08002B2CF9AE}">
    <vt:lpwstr/>
  </property>
  <property name="FSC#COOELAK@1.1001:ApproverTitle" pid="118" fmtid="{D5CDD505-2E9C-101B-9397-08002B2CF9AE}">
    <vt:lpwstr/>
  </property>
  <property name="FSC#COOELAK@1.1001:ExternalDate" pid="119" fmtid="{D5CDD505-2E9C-101B-9397-08002B2CF9AE}">
    <vt:lpwstr/>
  </property>
  <property name="FSC#COOELAK@1.1001:SettlementApprovedAt" pid="120" fmtid="{D5CDD505-2E9C-101B-9397-08002B2CF9AE}">
    <vt:lpwstr/>
  </property>
  <property name="FSC#COOELAK@1.1001:BaseNumber" pid="121" fmtid="{D5CDD505-2E9C-101B-9397-08002B2CF9AE}">
    <vt:lpwstr>IE-ED</vt:lpwstr>
  </property>
  <property name="FSC#COOELAK@1.1001:CurrentUserRolePos" pid="122" fmtid="{D5CDD505-2E9C-101B-9397-08002B2CF9AE}">
    <vt:lpwstr>Sekretariat</vt:lpwstr>
  </property>
  <property name="FSC#COOELAK@1.1001:CurrentUserEmail" pid="123" fmtid="{D5CDD505-2E9C-101B-9397-08002B2CF9AE}">
    <vt:lpwstr>regina.stierschneider@noel.gv.at</vt:lpwstr>
  </property>
  <property name="FSC#ELAKGOV@1.1001:PersonalSubjGender" pid="124" fmtid="{D5CDD505-2E9C-101B-9397-08002B2CF9AE}">
    <vt:lpwstr/>
  </property>
  <property name="FSC#ELAKGOV@1.1001:PersonalSubjFirstName" pid="125" fmtid="{D5CDD505-2E9C-101B-9397-08002B2CF9AE}">
    <vt:lpwstr/>
  </property>
  <property name="FSC#ELAKGOV@1.1001:PersonalSubjSurName" pid="126" fmtid="{D5CDD505-2E9C-101B-9397-08002B2CF9AE}">
    <vt:lpwstr/>
  </property>
  <property name="FSC#ELAKGOV@1.1001:PersonalSubjSalutation" pid="127" fmtid="{D5CDD505-2E9C-101B-9397-08002B2CF9AE}">
    <vt:lpwstr/>
  </property>
  <property name="FSC#ELAKGOV@1.1001:PersonalSubjAddress" pid="128" fmtid="{D5CDD505-2E9C-101B-9397-08002B2CF9AE}">
    <vt:lpwstr/>
  </property>
  <property name="FSC#ATSTATECFG@1.1001:Office" pid="129" fmtid="{D5CDD505-2E9C-101B-9397-08002B2CF9AE}">
    <vt:lpwstr/>
  </property>
  <property name="FSC#ATSTATECFG@1.1001:Agent" pid="130" fmtid="{D5CDD505-2E9C-101B-9397-08002B2CF9AE}">
    <vt:lpwstr>Mag. Dr. Simon Ortner</vt:lpwstr>
  </property>
  <property name="FSC#ATSTATECFG@1.1001:AgentPhone" pid="131" fmtid="{D5CDD505-2E9C-101B-9397-08002B2CF9AE}">
    <vt:lpwstr>17500</vt:lpwstr>
  </property>
  <property name="FSC#ATSTATECFG@1.1001:DepartmentFax" pid="132" fmtid="{D5CDD505-2E9C-101B-9397-08002B2CF9AE}">
    <vt:lpwstr/>
  </property>
  <property name="FSC#ATSTATECFG@1.1001:DepartmentEMail" pid="133" fmtid="{D5CDD505-2E9C-101B-9397-08002B2CF9AE}">
    <vt:lpwstr>post.lad1@noel.gv.at</vt:lpwstr>
  </property>
  <property name="FSC#ATSTATECFG@1.1001:SubfileDate" pid="134" fmtid="{D5CDD505-2E9C-101B-9397-08002B2CF9AE}">
    <vt:lpwstr>03.08.2017</vt:lpwstr>
  </property>
  <property name="FSC#ATSTATECFG@1.1001:SubfileSubject" pid="135" fmtid="{D5CDD505-2E9C-101B-9397-08002B2CF9AE}">
    <vt:lpwstr/>
  </property>
  <property name="FSC#ATSTATECFG@1.1001:DepartmentZipCode" pid="136" fmtid="{D5CDD505-2E9C-101B-9397-08002B2CF9AE}">
    <vt:lpwstr/>
  </property>
  <property name="FSC#ATSTATECFG@1.1001:DepartmentCountry" pid="137" fmtid="{D5CDD505-2E9C-101B-9397-08002B2CF9AE}">
    <vt:lpwstr/>
  </property>
  <property name="FSC#ATSTATECFG@1.1001:DepartmentCity" pid="138" fmtid="{D5CDD505-2E9C-101B-9397-08002B2CF9AE}">
    <vt:lpwstr/>
  </property>
  <property name="FSC#ATSTATECFG@1.1001:DepartmentStreet" pid="139" fmtid="{D5CDD505-2E9C-101B-9397-08002B2CF9AE}">
    <vt:lpwstr/>
  </property>
  <property name="FSC#ATSTATECFG@1.1001:DepartmentDVR" pid="140" fmtid="{D5CDD505-2E9C-101B-9397-08002B2CF9AE}">
    <vt:lpwstr/>
  </property>
  <property name="FSC#ATSTATECFG@1.1001:DepartmentUID" pid="141" fmtid="{D5CDD505-2E9C-101B-9397-08002B2CF9AE}">
    <vt:lpwstr/>
  </property>
  <property name="FSC#ATSTATECFG@1.1001:SubfileReference" pid="142" fmtid="{D5CDD505-2E9C-101B-9397-08002B2CF9AE}">
    <vt:lpwstr>LAD1-IE-ED-4/045-2017</vt:lpwstr>
  </property>
  <property name="FSC#ATSTATECFG@1.1001:Clause" pid="143" fmtid="{D5CDD505-2E9C-101B-9397-08002B2CF9AE}">
    <vt:lpwstr/>
  </property>
  <property name="FSC#ATSTATECFG@1.1001:ExternalFile" pid="144" fmtid="{D5CDD505-2E9C-101B-9397-08002B2CF9AE}">
    <vt:lpwstr>Bezug: </vt:lpwstr>
  </property>
  <property name="FSC#ATSTATECFG@1.1001:ApprovedSignature" pid="145" fmtid="{D5CDD505-2E9C-101B-9397-08002B2CF9AE}">
    <vt:lpwstr/>
  </property>
  <property name="FSC#ATSTATECFG@1.1001:BankAccount" pid="146" fmtid="{D5CDD505-2E9C-101B-9397-08002B2CF9AE}">
    <vt:lpwstr/>
  </property>
  <property name="FSC#ATSTATECFG@1.1001:BankAccountOwner" pid="147" fmtid="{D5CDD505-2E9C-101B-9397-08002B2CF9AE}">
    <vt:lpwstr/>
  </property>
  <property name="FSC#ATSTATECFG@1.1001:BankInstitute" pid="148" fmtid="{D5CDD505-2E9C-101B-9397-08002B2CF9AE}">
    <vt:lpwstr/>
  </property>
  <property name="FSC#ATSTATECFG@1.1001:BankAccountID" pid="149" fmtid="{D5CDD505-2E9C-101B-9397-08002B2CF9AE}">
    <vt:lpwstr/>
  </property>
  <property name="FSC#ATSTATECFG@1.1001:BankAccountIBAN" pid="150" fmtid="{D5CDD505-2E9C-101B-9397-08002B2CF9AE}">
    <vt:lpwstr/>
  </property>
  <property name="FSC#ATSTATECFG@1.1001:BankAccountBIC" pid="151" fmtid="{D5CDD505-2E9C-101B-9397-08002B2CF9AE}">
    <vt:lpwstr/>
  </property>
  <property name="FSC#ATSTATECFG@1.1001:BankName" pid="152" fmtid="{D5CDD505-2E9C-101B-9397-08002B2CF9AE}">
    <vt:lpwstr/>
  </property>
  <property name="FSC#ATPRECONFIG@1.1001:ChargePreview" pid="153" fmtid="{D5CDD505-2E9C-101B-9397-08002B2CF9AE}">
    <vt:lpwstr/>
  </property>
  <property name="FSC#FSCFOLIO@1.1001:docpropproject" pid="154" fmtid="{D5CDD505-2E9C-101B-9397-08002B2CF9AE}">
    <vt:lpwstr/>
  </property>
</Properties>
</file>