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22"/>
  </p:notesMasterIdLst>
  <p:handoutMasterIdLst>
    <p:handoutMasterId r:id="rId23"/>
  </p:handoutMasterIdLst>
  <p:sldIdLst>
    <p:sldId id="380" r:id="rId3"/>
    <p:sldId id="361" r:id="rId4"/>
    <p:sldId id="382" r:id="rId5"/>
    <p:sldId id="381" r:id="rId6"/>
    <p:sldId id="341" r:id="rId7"/>
    <p:sldId id="385" r:id="rId8"/>
    <p:sldId id="384" r:id="rId9"/>
    <p:sldId id="392" r:id="rId10"/>
    <p:sldId id="386" r:id="rId11"/>
    <p:sldId id="404" r:id="rId12"/>
    <p:sldId id="388" r:id="rId13"/>
    <p:sldId id="408" r:id="rId14"/>
    <p:sldId id="389" r:id="rId15"/>
    <p:sldId id="394" r:id="rId16"/>
    <p:sldId id="407" r:id="rId17"/>
    <p:sldId id="393" r:id="rId18"/>
    <p:sldId id="391" r:id="rId19"/>
    <p:sldId id="279" r:id="rId20"/>
    <p:sldId id="379" r:id="rId21"/>
  </p:sldIdLst>
  <p:sldSz cx="9144000" cy="6858000" type="screen4x3"/>
  <p:notesSz cx="6735763" cy="98663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menik-Lackner Uta (GS7)" initials="KU(" lastIdx="6" clrIdx="0">
    <p:extLst>
      <p:ext uri="{19B8F6BF-5375-455C-9EA6-DF929625EA0E}">
        <p15:presenceInfo xmlns:p15="http://schemas.microsoft.com/office/powerpoint/2012/main" userId="Kamenik-Lackner Uta (GS7)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500"/>
    <a:srgbClr val="005A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70" autoAdjust="0"/>
    <p:restoredTop sz="96395" autoAdjust="0"/>
  </p:normalViewPr>
  <p:slideViewPr>
    <p:cSldViewPr>
      <p:cViewPr varScale="1">
        <p:scale>
          <a:sx n="115" d="100"/>
          <a:sy n="115" d="100"/>
        </p:scale>
        <p:origin x="1296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565" cy="495367"/>
          </a:xfrm>
          <a:prstGeom prst="rect">
            <a:avLst/>
          </a:prstGeom>
        </p:spPr>
        <p:txBody>
          <a:bodyPr vert="horz" lIns="90754" tIns="45377" rIns="90754" bIns="45377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14626" y="0"/>
            <a:ext cx="2919565" cy="495367"/>
          </a:xfrm>
          <a:prstGeom prst="rect">
            <a:avLst/>
          </a:prstGeom>
        </p:spPr>
        <p:txBody>
          <a:bodyPr vert="horz" lIns="90754" tIns="45377" rIns="90754" bIns="45377" rtlCol="0"/>
          <a:lstStyle>
            <a:lvl1pPr algn="r">
              <a:defRPr sz="1200"/>
            </a:lvl1pPr>
          </a:lstStyle>
          <a:p>
            <a:fld id="{9BDC05DD-01E4-4794-A7A3-8168315275D6}" type="datetimeFigureOut">
              <a:rPr lang="de-AT" smtClean="0"/>
              <a:t>10.06.2025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370947"/>
            <a:ext cx="2919565" cy="495367"/>
          </a:xfrm>
          <a:prstGeom prst="rect">
            <a:avLst/>
          </a:prstGeom>
        </p:spPr>
        <p:txBody>
          <a:bodyPr vert="horz" lIns="90754" tIns="45377" rIns="90754" bIns="45377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14626" y="9370947"/>
            <a:ext cx="2919565" cy="495367"/>
          </a:xfrm>
          <a:prstGeom prst="rect">
            <a:avLst/>
          </a:prstGeom>
        </p:spPr>
        <p:txBody>
          <a:bodyPr vert="horz" lIns="90754" tIns="45377" rIns="90754" bIns="45377" rtlCol="0" anchor="b"/>
          <a:lstStyle>
            <a:lvl1pPr algn="r">
              <a:defRPr sz="1200"/>
            </a:lvl1pPr>
          </a:lstStyle>
          <a:p>
            <a:fld id="{E2C22400-799C-4057-A96E-2C6CF93A6821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6220561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3" y="3"/>
            <a:ext cx="2918830" cy="493315"/>
          </a:xfrm>
          <a:prstGeom prst="rect">
            <a:avLst/>
          </a:prstGeom>
        </p:spPr>
        <p:txBody>
          <a:bodyPr vert="horz" lIns="90725" tIns="45363" rIns="90725" bIns="45363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15377" y="3"/>
            <a:ext cx="2918830" cy="493315"/>
          </a:xfrm>
          <a:prstGeom prst="rect">
            <a:avLst/>
          </a:prstGeom>
        </p:spPr>
        <p:txBody>
          <a:bodyPr vert="horz" lIns="90725" tIns="45363" rIns="90725" bIns="45363" rtlCol="0"/>
          <a:lstStyle>
            <a:lvl1pPr algn="r">
              <a:defRPr sz="1200"/>
            </a:lvl1pPr>
          </a:lstStyle>
          <a:p>
            <a:fld id="{022EB7B3-4256-4FCF-950D-ED2F9AB87D4D}" type="datetimeFigureOut">
              <a:rPr lang="de-AT" smtClean="0"/>
              <a:t>10.06.2025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39775"/>
            <a:ext cx="4929187" cy="36988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25" tIns="45363" rIns="90725" bIns="45363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3577" y="4686501"/>
            <a:ext cx="5388610" cy="4439841"/>
          </a:xfrm>
          <a:prstGeom prst="rect">
            <a:avLst/>
          </a:prstGeom>
        </p:spPr>
        <p:txBody>
          <a:bodyPr vert="horz" lIns="90725" tIns="45363" rIns="90725" bIns="45363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3" y="9371288"/>
            <a:ext cx="2918830" cy="493315"/>
          </a:xfrm>
          <a:prstGeom prst="rect">
            <a:avLst/>
          </a:prstGeom>
        </p:spPr>
        <p:txBody>
          <a:bodyPr vert="horz" lIns="90725" tIns="45363" rIns="90725" bIns="45363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15377" y="9371288"/>
            <a:ext cx="2918830" cy="493315"/>
          </a:xfrm>
          <a:prstGeom prst="rect">
            <a:avLst/>
          </a:prstGeom>
        </p:spPr>
        <p:txBody>
          <a:bodyPr vert="horz" lIns="90725" tIns="45363" rIns="90725" bIns="45363" rtlCol="0" anchor="b"/>
          <a:lstStyle>
            <a:lvl1pPr algn="r">
              <a:defRPr sz="1200"/>
            </a:lvl1pPr>
          </a:lstStyle>
          <a:p>
            <a:fld id="{038723CD-141D-4128-8CA1-635D3043CD65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1848119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723CD-141D-4128-8CA1-635D3043CD65}" type="slidenum">
              <a:rPr lang="de-AT" smtClean="0"/>
              <a:t>2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749164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Folienbildplatzhalter 1">
            <a:extLst>
              <a:ext uri="{FF2B5EF4-FFF2-40B4-BE49-F238E27FC236}">
                <a16:creationId xmlns:a16="http://schemas.microsoft.com/office/drawing/2014/main" id="{DE48DDB6-257C-E4A7-91E2-5D397C56F5E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izenplatzhalter 2">
            <a:extLst>
              <a:ext uri="{FF2B5EF4-FFF2-40B4-BE49-F238E27FC236}">
                <a16:creationId xmlns:a16="http://schemas.microsoft.com/office/drawing/2014/main" id="{FDF57F97-21B4-D7BA-B0F9-46E9B7B4E9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AT" altLang="de-DE">
              <a:latin typeface="Arial" panose="020B0604020202020204" pitchFamily="34" charset="0"/>
            </a:endParaRPr>
          </a:p>
        </p:txBody>
      </p:sp>
      <p:sp>
        <p:nvSpPr>
          <p:cNvPr id="31748" name="Datumsplatzhalter 3">
            <a:extLst>
              <a:ext uri="{FF2B5EF4-FFF2-40B4-BE49-F238E27FC236}">
                <a16:creationId xmlns:a16="http://schemas.microsoft.com/office/drawing/2014/main" id="{42356435-4BD5-9765-527D-5EF6408823E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65175" indent="-293688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77925" indent="-23495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7825" indent="-23495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19313" indent="-23495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76513" indent="-23495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33713" indent="-23495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90913" indent="-23495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48113" indent="-23495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BED45D6-BEE2-412C-BF9F-B0A266C1635C}" type="datetime1">
              <a:rPr lang="de-DE" altLang="de-DE" smtClean="0"/>
              <a:pPr>
                <a:spcBef>
                  <a:spcPct val="0"/>
                </a:spcBef>
              </a:pPr>
              <a:t>10.06.2025</a:t>
            </a:fld>
            <a:endParaRPr lang="de-DE" altLang="de-DE"/>
          </a:p>
        </p:txBody>
      </p:sp>
      <p:sp>
        <p:nvSpPr>
          <p:cNvPr id="31749" name="Foliennummernplatzhalter 4">
            <a:extLst>
              <a:ext uri="{FF2B5EF4-FFF2-40B4-BE49-F238E27FC236}">
                <a16:creationId xmlns:a16="http://schemas.microsoft.com/office/drawing/2014/main" id="{A43B07E5-B343-6E02-C991-5689E0C0055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65175" indent="-293688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77925" indent="-23495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7825" indent="-23495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19313" indent="-23495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76513" indent="-23495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33713" indent="-23495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90913" indent="-23495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48113" indent="-23495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57A364C-ABCD-4C52-B4DE-9D09FFD4A4CA}" type="slidenum">
              <a:rPr lang="de-DE" altLang="de-DE">
                <a:latin typeface="Times New Roman" panose="02020603050405020304" pitchFamily="18" charset="0"/>
                <a:ea typeface="ＭＳ Ｐゴシック" panose="020B0600070205080204" pitchFamily="34" charset="-128"/>
              </a:rPr>
              <a:pPr>
                <a:spcBef>
                  <a:spcPct val="0"/>
                </a:spcBef>
              </a:pPr>
              <a:t>5</a:t>
            </a:fld>
            <a:endParaRPr lang="de-DE" altLang="de-DE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/>
          <p:nvPr userDrawn="1"/>
        </p:nvSpPr>
        <p:spPr>
          <a:xfrm>
            <a:off x="3175" y="6400800"/>
            <a:ext cx="9140825" cy="457200"/>
          </a:xfrm>
          <a:prstGeom prst="rect">
            <a:avLst/>
          </a:prstGeom>
          <a:solidFill>
            <a:srgbClr val="005A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876256" y="6446837"/>
            <a:ext cx="2133600" cy="365125"/>
          </a:xfrm>
        </p:spPr>
        <p:txBody>
          <a:bodyPr/>
          <a:lstStyle>
            <a:lvl1pPr>
              <a:defRPr sz="800"/>
            </a:lvl1pPr>
          </a:lstStyle>
          <a:p>
            <a:fld id="{6C6AE60A-B69C-4790-82F7-3882EDF2318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9" name="Rectangle 4"/>
          <p:cNvSpPr/>
          <p:nvPr userDrawn="1"/>
        </p:nvSpPr>
        <p:spPr>
          <a:xfrm>
            <a:off x="-1" y="0"/>
            <a:ext cx="9140825" cy="4572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469220" y="41684"/>
            <a:ext cx="413335" cy="37383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 durch Klicken hinzufügen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in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platzhalter 1"/>
          <p:cNvSpPr>
            <a:spLocks noGrp="1"/>
          </p:cNvSpPr>
          <p:nvPr>
            <p:ph type="title"/>
          </p:nvPr>
        </p:nvSpPr>
        <p:spPr bwMode="auto">
          <a:xfrm>
            <a:off x="971600" y="297789"/>
            <a:ext cx="7162750" cy="111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/>
          </a:extLst>
        </p:spPr>
        <p:txBody>
          <a:bodyPr/>
          <a:lstStyle/>
          <a:p>
            <a:pPr lvl="0"/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8" name="Textplatzhalter 2"/>
          <p:cNvSpPr>
            <a:spLocks noGrp="1"/>
          </p:cNvSpPr>
          <p:nvPr>
            <p:ph idx="1"/>
          </p:nvPr>
        </p:nvSpPr>
        <p:spPr bwMode="auto">
          <a:xfrm>
            <a:off x="971600" y="1412776"/>
            <a:ext cx="7162750" cy="374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/>
          </a:extLst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2" name="Fußzeilenplatzhalter 4">
            <a:extLst>
              <a:ext uri="{FF2B5EF4-FFF2-40B4-BE49-F238E27FC236}">
                <a16:creationId xmlns:a16="http://schemas.microsoft.com/office/drawing/2014/main" id="{8F056ADC-6D70-37BF-82EF-C0449E8E56C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/>
              <a:t>Bildungszentrum</a:t>
            </a:r>
          </a:p>
        </p:txBody>
      </p:sp>
    </p:spTree>
    <p:extLst>
      <p:ext uri="{BB962C8B-B14F-4D97-AF65-F5344CB8AC3E}">
        <p14:creationId xmlns:p14="http://schemas.microsoft.com/office/powerpoint/2010/main" val="30319411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javascript:NewWindow('p.php?t=Notruftelefon+des+N%D6+Hilfswerks&amp;p=http://niederoesterreich.hilfswerk.at/upload/bilder/14494/web/lsp.jpg','','width=840,height=777,scrollbars,resizable')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8F6D34A-5060-454D-B229-15603B97F590}" type="slidenum">
              <a:rPr lang="de-DE" altLang="de-DE" sz="1400" smtClean="0"/>
              <a:pPr>
                <a:spcBef>
                  <a:spcPct val="0"/>
                </a:spcBef>
                <a:buFontTx/>
                <a:buNone/>
              </a:pPr>
              <a:t>1</a:t>
            </a:fld>
            <a:endParaRPr lang="de-DE" altLang="de-DE" sz="1400" dirty="0"/>
          </a:p>
        </p:txBody>
      </p:sp>
      <p:sp>
        <p:nvSpPr>
          <p:cNvPr id="4100" name="WordArt 2"/>
          <p:cNvSpPr>
            <a:spLocks noChangeArrowheads="1" noChangeShapeType="1" noTextEdit="1"/>
          </p:cNvSpPr>
          <p:nvPr/>
        </p:nvSpPr>
        <p:spPr bwMode="auto">
          <a:xfrm>
            <a:off x="1042988" y="549275"/>
            <a:ext cx="6697662" cy="4392613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58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0000FF"/>
              </a:contourClr>
            </a:sp3d>
          </a:bodyPr>
          <a:lstStyle/>
          <a:p>
            <a:pPr algn="ctr"/>
            <a:r>
              <a:rPr lang="pt-BR" sz="4800" kern="10" dirty="0">
                <a:ln w="9525">
                  <a:round/>
                  <a:headEnd/>
                  <a:tailEnd/>
                </a:ln>
                <a:solidFill>
                  <a:srgbClr val="0000FF">
                    <a:alpha val="59999"/>
                  </a:srgbClr>
                </a:solidFill>
                <a:latin typeface="Impact" panose="020B0806030902050204" pitchFamily="34" charset="0"/>
              </a:rPr>
              <a:t>H e r z l i c h</a:t>
            </a:r>
          </a:p>
          <a:p>
            <a:pPr algn="ctr"/>
            <a:endParaRPr lang="pt-BR" sz="4800" kern="10" dirty="0">
              <a:ln w="9525">
                <a:round/>
                <a:headEnd/>
                <a:tailEnd/>
              </a:ln>
              <a:solidFill>
                <a:srgbClr val="0000FF">
                  <a:alpha val="59999"/>
                </a:srgbClr>
              </a:solidFill>
              <a:latin typeface="Impact" panose="020B0806030902050204" pitchFamily="34" charset="0"/>
            </a:endParaRPr>
          </a:p>
          <a:p>
            <a:pPr algn="ctr"/>
            <a:r>
              <a:rPr lang="pt-BR" sz="4800" kern="10" dirty="0">
                <a:ln w="9525">
                  <a:round/>
                  <a:headEnd/>
                  <a:tailEnd/>
                </a:ln>
                <a:solidFill>
                  <a:srgbClr val="0000FF">
                    <a:alpha val="59999"/>
                  </a:srgbClr>
                </a:solidFill>
                <a:latin typeface="Impact" panose="020B0806030902050204" pitchFamily="34" charset="0"/>
              </a:rPr>
              <a:t>W i l l k o m m e n</a:t>
            </a:r>
            <a:endParaRPr lang="de-AT" sz="4800" kern="10" dirty="0">
              <a:ln w="9525">
                <a:round/>
                <a:headEnd/>
                <a:tailEnd/>
              </a:ln>
              <a:solidFill>
                <a:srgbClr val="0000FF">
                  <a:alpha val="59999"/>
                </a:srgbClr>
              </a:solidFill>
              <a:latin typeface="Impact" panose="020B0806030902050204" pitchFamily="34" charset="0"/>
            </a:endParaRPr>
          </a:p>
        </p:txBody>
      </p:sp>
      <p:sp>
        <p:nvSpPr>
          <p:cNvPr id="2" name="Fußzeilenplatzhalter 4">
            <a:extLst>
              <a:ext uri="{FF2B5EF4-FFF2-40B4-BE49-F238E27FC236}">
                <a16:creationId xmlns:a16="http://schemas.microsoft.com/office/drawing/2014/main" id="{016FDE13-8C08-FD78-FFE4-41CEB3552242}"/>
              </a:ext>
            </a:extLst>
          </p:cNvPr>
          <p:cNvSpPr txBox="1">
            <a:spLocks/>
          </p:cNvSpPr>
          <p:nvPr/>
        </p:nvSpPr>
        <p:spPr>
          <a:xfrm>
            <a:off x="1907704" y="5661248"/>
            <a:ext cx="5545137" cy="692696"/>
          </a:xfrm>
          <a:prstGeom prst="rect">
            <a:avLst/>
          </a:prstGeom>
          <a:noFill/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spcBef>
                <a:spcPct val="20000"/>
              </a:spcBef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de-DE" altLang="de-DE" sz="1400" dirty="0"/>
              <a:t>Gerhard Heilig MBA,  NÖ Pflegehotline</a:t>
            </a:r>
            <a:r>
              <a:rPr lang="de-DE" altLang="de-DE" sz="1400"/>
              <a:t>,  11. Juni </a:t>
            </a:r>
            <a:r>
              <a:rPr lang="de-DE" altLang="de-DE" sz="1400" dirty="0"/>
              <a:t>2025,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de-DE" altLang="de-DE" sz="1400" dirty="0"/>
              <a:t>Vortrag bei „Demenztagung“, </a:t>
            </a:r>
            <a:r>
              <a:rPr lang="de-DE" altLang="de-DE" sz="1400" dirty="0" err="1"/>
              <a:t>Hippolythaus</a:t>
            </a:r>
            <a:endParaRPr lang="de-DE" altLang="de-DE" sz="1400" dirty="0"/>
          </a:p>
          <a:p>
            <a:pPr>
              <a:spcBef>
                <a:spcPct val="0"/>
              </a:spcBef>
              <a:buFontTx/>
              <a:buNone/>
            </a:pPr>
            <a:endParaRPr lang="de-DE" altLang="de-DE" sz="1400" dirty="0"/>
          </a:p>
          <a:p>
            <a:pPr>
              <a:spcBef>
                <a:spcPct val="0"/>
              </a:spcBef>
              <a:buFontTx/>
              <a:buNone/>
            </a:pPr>
            <a:endParaRPr lang="de-DE" altLang="de-DE" sz="1400" dirty="0"/>
          </a:p>
          <a:p>
            <a:pPr>
              <a:spcBef>
                <a:spcPct val="0"/>
              </a:spcBef>
              <a:buFontTx/>
              <a:buNone/>
            </a:pPr>
            <a:endParaRPr lang="de-DE" altLang="de-DE" sz="1400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16FDE13-8C08-FD78-FFE4-41CEB3552242}"/>
              </a:ext>
            </a:extLst>
          </p:cNvPr>
          <p:cNvSpPr txBox="1">
            <a:spLocks/>
          </p:cNvSpPr>
          <p:nvPr/>
        </p:nvSpPr>
        <p:spPr>
          <a:xfrm>
            <a:off x="4139952" y="4224782"/>
            <a:ext cx="4104455" cy="1220441"/>
          </a:xfrm>
          <a:prstGeom prst="rect">
            <a:avLst/>
          </a:prstGeom>
          <a:noFill/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spcBef>
                <a:spcPct val="20000"/>
              </a:spcBef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de-DE" altLang="de-DE" sz="1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3AFD373-C3FD-DF46-29CB-E7BC539B9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10</a:t>
            </a:fld>
            <a:endParaRPr lang="de-DE" dirty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BABC1C24-9A96-597A-00AD-E844CF3B663C}"/>
              </a:ext>
            </a:extLst>
          </p:cNvPr>
          <p:cNvSpPr txBox="1">
            <a:spLocks noChangeArrowheads="1"/>
          </p:cNvSpPr>
          <p:nvPr/>
        </p:nvSpPr>
        <p:spPr>
          <a:xfrm>
            <a:off x="971600" y="368220"/>
            <a:ext cx="7499350" cy="706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AT" altLang="de-DE" sz="3600" u="sng" dirty="0"/>
              <a:t>„24-Std-Betreuung“ </a:t>
            </a:r>
            <a:endParaRPr lang="de-AT" altLang="de-DE" sz="2800" u="sng" dirty="0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966DFD53-BA0F-DF64-1AAC-054E3259B9A0}"/>
              </a:ext>
            </a:extLst>
          </p:cNvPr>
          <p:cNvSpPr txBox="1">
            <a:spLocks noChangeArrowheads="1"/>
          </p:cNvSpPr>
          <p:nvPr/>
        </p:nvSpPr>
        <p:spPr>
          <a:xfrm>
            <a:off x="395536" y="1311716"/>
            <a:ext cx="8438232" cy="482501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lnSpc>
                <a:spcPct val="120000"/>
              </a:lnSpc>
              <a:spcBef>
                <a:spcPct val="40000"/>
              </a:spcBef>
              <a:buFont typeface="Wingdings" panose="05000000000000000000" pitchFamily="2" charset="2"/>
              <a:buChar char="Ø"/>
              <a:defRPr/>
            </a:pPr>
            <a:r>
              <a:rPr lang="de-AT" altLang="de-DE" u="sng" dirty="0" err="1">
                <a:solidFill>
                  <a:schemeClr val="tx1"/>
                </a:solidFill>
              </a:rPr>
              <a:t>Betreuungspers</a:t>
            </a:r>
            <a:r>
              <a:rPr lang="de-AT" altLang="de-DE" u="sng" dirty="0">
                <a:solidFill>
                  <a:schemeClr val="tx1"/>
                </a:solidFill>
              </a:rPr>
              <a:t>. woher?</a:t>
            </a:r>
          </a:p>
          <a:p>
            <a:pPr marL="914400" lvl="1" indent="-457200" algn="l">
              <a:lnSpc>
                <a:spcPct val="120000"/>
              </a:lnSpc>
              <a:spcBef>
                <a:spcPct val="40000"/>
              </a:spcBef>
              <a:buFont typeface="Arial" panose="020B0604020202020204" pitchFamily="34" charset="0"/>
              <a:buChar char="•"/>
              <a:defRPr/>
            </a:pPr>
            <a:r>
              <a:rPr lang="de-AT" altLang="de-DE" dirty="0">
                <a:solidFill>
                  <a:schemeClr val="tx1"/>
                </a:solidFill>
              </a:rPr>
              <a:t>Agentur,  Mundpropaganda,  Bekanntenkreis,  </a:t>
            </a:r>
            <a:r>
              <a:rPr lang="de-AT" altLang="de-DE" dirty="0" err="1">
                <a:solidFill>
                  <a:schemeClr val="tx1"/>
                </a:solidFill>
              </a:rPr>
              <a:t>etc</a:t>
            </a:r>
            <a:r>
              <a:rPr lang="de-AT" altLang="de-DE" dirty="0">
                <a:solidFill>
                  <a:schemeClr val="tx1"/>
                </a:solidFill>
              </a:rPr>
              <a:t> </a:t>
            </a:r>
          </a:p>
          <a:p>
            <a:pPr algn="l">
              <a:lnSpc>
                <a:spcPct val="120000"/>
              </a:lnSpc>
              <a:spcBef>
                <a:spcPct val="40000"/>
              </a:spcBef>
              <a:defRPr/>
            </a:pPr>
            <a:endParaRPr lang="de-AT" altLang="de-DE" sz="3900" dirty="0">
              <a:solidFill>
                <a:schemeClr val="tx1"/>
              </a:solidFill>
            </a:endParaRPr>
          </a:p>
          <a:p>
            <a:pPr marL="457200" indent="-457200" algn="l">
              <a:spcBef>
                <a:spcPct val="40000"/>
              </a:spcBef>
              <a:buFont typeface="Wingdings" panose="05000000000000000000" pitchFamily="2" charset="2"/>
              <a:buChar char="Ø"/>
              <a:defRPr/>
            </a:pPr>
            <a:r>
              <a:rPr lang="de-AT" altLang="de-DE" u="sng" dirty="0">
                <a:solidFill>
                  <a:schemeClr val="tx1"/>
                </a:solidFill>
              </a:rPr>
              <a:t>Honorar</a:t>
            </a:r>
          </a:p>
          <a:p>
            <a:pPr lvl="1" algn="l">
              <a:spcBef>
                <a:spcPct val="40000"/>
              </a:spcBef>
              <a:defRPr/>
            </a:pPr>
            <a:r>
              <a:rPr lang="de-AT" altLang="de-DE" dirty="0">
                <a:solidFill>
                  <a:schemeClr val="tx1"/>
                </a:solidFill>
              </a:rPr>
              <a:t>Individuell vereinbar</a:t>
            </a:r>
          </a:p>
          <a:p>
            <a:pPr lvl="1" algn="l">
              <a:lnSpc>
                <a:spcPct val="120000"/>
              </a:lnSpc>
              <a:spcBef>
                <a:spcPct val="40000"/>
              </a:spcBef>
              <a:defRPr/>
            </a:pPr>
            <a:endParaRPr lang="de-AT" altLang="de-DE" dirty="0">
              <a:solidFill>
                <a:schemeClr val="tx1"/>
              </a:solidFill>
            </a:endParaRPr>
          </a:p>
          <a:p>
            <a:pPr marL="457200" indent="-457200" algn="l">
              <a:lnSpc>
                <a:spcPct val="120000"/>
              </a:lnSpc>
              <a:spcBef>
                <a:spcPct val="40000"/>
              </a:spcBef>
              <a:buFont typeface="Wingdings" panose="05000000000000000000" pitchFamily="2" charset="2"/>
              <a:buChar char="Ø"/>
              <a:defRPr/>
            </a:pPr>
            <a:r>
              <a:rPr lang="de-AT" altLang="de-DE" u="sng" dirty="0">
                <a:solidFill>
                  <a:schemeClr val="tx1"/>
                </a:solidFill>
              </a:rPr>
              <a:t>Förderung</a:t>
            </a:r>
          </a:p>
          <a:p>
            <a:pPr lvl="1" algn="l">
              <a:lnSpc>
                <a:spcPct val="120000"/>
              </a:lnSpc>
              <a:spcBef>
                <a:spcPct val="40000"/>
              </a:spcBef>
              <a:defRPr/>
            </a:pPr>
            <a:r>
              <a:rPr lang="de-AT" altLang="de-DE" sz="2400" dirty="0">
                <a:solidFill>
                  <a:schemeClr val="tx1"/>
                </a:solidFill>
              </a:rPr>
              <a:t>€ 800,--/</a:t>
            </a:r>
            <a:r>
              <a:rPr lang="de-AT" altLang="de-DE" sz="2400" dirty="0" err="1">
                <a:solidFill>
                  <a:schemeClr val="tx1"/>
                </a:solidFill>
              </a:rPr>
              <a:t>mtl</a:t>
            </a:r>
            <a:r>
              <a:rPr lang="de-AT" altLang="de-DE" sz="2400" dirty="0">
                <a:solidFill>
                  <a:schemeClr val="tx1"/>
                </a:solidFill>
              </a:rPr>
              <a:t>/2 BK</a:t>
            </a:r>
          </a:p>
          <a:p>
            <a:pPr lvl="1" algn="l">
              <a:lnSpc>
                <a:spcPct val="120000"/>
              </a:lnSpc>
              <a:spcBef>
                <a:spcPct val="40000"/>
              </a:spcBef>
              <a:defRPr/>
            </a:pPr>
            <a:endParaRPr lang="de-AT" altLang="de-DE" dirty="0">
              <a:solidFill>
                <a:schemeClr val="tx1"/>
              </a:solidFill>
            </a:endParaRPr>
          </a:p>
        </p:txBody>
      </p:sp>
      <p:pic>
        <p:nvPicPr>
          <p:cNvPr id="7" name="Picture 5">
            <a:extLst>
              <a:ext uri="{FF2B5EF4-FFF2-40B4-BE49-F238E27FC236}">
                <a16:creationId xmlns:a16="http://schemas.microsoft.com/office/drawing/2014/main" id="{57CA2208-FEBD-F7BA-1F1A-9E3DB33C92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8612" y="4753713"/>
            <a:ext cx="2304256" cy="1383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6854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F1CB26D-FFD9-46D5-1AC4-91BF1C437C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11</a:t>
            </a:fld>
            <a:endParaRPr lang="de-DE" dirty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2037E868-8AB4-99B8-129B-E146E4704CB7}"/>
              </a:ext>
            </a:extLst>
          </p:cNvPr>
          <p:cNvSpPr txBox="1">
            <a:spLocks noChangeArrowheads="1"/>
          </p:cNvSpPr>
          <p:nvPr/>
        </p:nvSpPr>
        <p:spPr>
          <a:xfrm>
            <a:off x="683568" y="260648"/>
            <a:ext cx="7499350" cy="9358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altLang="de-DE" sz="4000" u="sng" dirty="0">
                <a:latin typeface="Times New Roman" panose="02020603050405020304" pitchFamily="18" charset="0"/>
              </a:rPr>
              <a:t>Förderstellen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C83E0CC3-E704-08C5-6B88-C002B2E72B0D}"/>
              </a:ext>
            </a:extLst>
          </p:cNvPr>
          <p:cNvSpPr txBox="1">
            <a:spLocks noChangeArrowheads="1"/>
          </p:cNvSpPr>
          <p:nvPr/>
        </p:nvSpPr>
        <p:spPr>
          <a:xfrm>
            <a:off x="611560" y="1556792"/>
            <a:ext cx="8135938" cy="482441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de-DE" altLang="de-DE" u="sng" dirty="0">
                <a:solidFill>
                  <a:schemeClr val="tx1"/>
                </a:solidFill>
              </a:rPr>
              <a:t>Sozialministeriumservice</a:t>
            </a:r>
            <a:r>
              <a:rPr lang="de-DE" altLang="de-DE" dirty="0">
                <a:solidFill>
                  <a:schemeClr val="tx1"/>
                </a:solidFill>
              </a:rPr>
              <a:t>:</a:t>
            </a:r>
          </a:p>
          <a:p>
            <a:pPr marL="914400" lvl="1" indent="-4572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AT" altLang="de-DE" dirty="0">
                <a:solidFill>
                  <a:schemeClr val="tx1"/>
                </a:solidFill>
              </a:rPr>
              <a:t>für das gesamte </a:t>
            </a:r>
            <a:r>
              <a:rPr lang="de-AT" altLang="de-DE" b="1" dirty="0">
                <a:solidFill>
                  <a:schemeClr val="tx1"/>
                </a:solidFill>
                <a:highlight>
                  <a:srgbClr val="FFFF00"/>
                </a:highlight>
              </a:rPr>
              <a:t>Bundesgebiet</a:t>
            </a:r>
          </a:p>
          <a:p>
            <a:pPr marL="914400" lvl="1" indent="-4572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altLang="de-DE" dirty="0">
                <a:solidFill>
                  <a:schemeClr val="tx1"/>
                </a:solidFill>
              </a:rPr>
              <a:t>ab </a:t>
            </a:r>
            <a:r>
              <a:rPr lang="de-DE" altLang="de-DE" dirty="0" err="1">
                <a:solidFill>
                  <a:schemeClr val="tx1"/>
                </a:solidFill>
              </a:rPr>
              <a:t>Pfl.Stufe</a:t>
            </a:r>
            <a:r>
              <a:rPr lang="de-DE" altLang="de-DE" dirty="0">
                <a:solidFill>
                  <a:schemeClr val="tx1"/>
                </a:solidFill>
              </a:rPr>
              <a:t> 3</a:t>
            </a:r>
            <a:endParaRPr lang="de-AT" altLang="de-DE" dirty="0">
              <a:solidFill>
                <a:schemeClr val="tx1"/>
              </a:solidFill>
            </a:endParaRPr>
          </a:p>
          <a:p>
            <a:pPr algn="l">
              <a:spcBef>
                <a:spcPts val="600"/>
              </a:spcBef>
            </a:pPr>
            <a:endParaRPr lang="de-DE" altLang="de-DE" sz="1600" dirty="0">
              <a:solidFill>
                <a:schemeClr val="tx1"/>
              </a:solidFill>
            </a:endParaRPr>
          </a:p>
          <a:p>
            <a:pPr algn="l">
              <a:lnSpc>
                <a:spcPct val="90000"/>
              </a:lnSpc>
              <a:spcBef>
                <a:spcPct val="75000"/>
              </a:spcBef>
            </a:pPr>
            <a:endParaRPr lang="de-AT" altLang="de-DE" u="sng" dirty="0">
              <a:solidFill>
                <a:schemeClr val="tx1"/>
              </a:solidFill>
            </a:endParaRPr>
          </a:p>
          <a:p>
            <a:pPr marL="457200" indent="-457200" algn="l">
              <a:lnSpc>
                <a:spcPct val="90000"/>
              </a:lnSpc>
              <a:spcBef>
                <a:spcPct val="75000"/>
              </a:spcBef>
              <a:buFont typeface="Wingdings" panose="05000000000000000000" pitchFamily="2" charset="2"/>
              <a:buChar char="Ø"/>
            </a:pPr>
            <a:r>
              <a:rPr lang="de-AT" altLang="de-DE" u="sng" dirty="0">
                <a:solidFill>
                  <a:schemeClr val="tx1"/>
                </a:solidFill>
              </a:rPr>
              <a:t>Amt der NÖ Landesregierung</a:t>
            </a:r>
            <a:r>
              <a:rPr lang="de-AT" altLang="de-DE" dirty="0">
                <a:solidFill>
                  <a:schemeClr val="tx1"/>
                </a:solidFill>
              </a:rPr>
              <a:t>, Abt. GS 5</a:t>
            </a:r>
            <a:endParaRPr lang="de-DE" altLang="de-DE" dirty="0">
              <a:solidFill>
                <a:schemeClr val="tx1"/>
              </a:solidFill>
            </a:endParaRPr>
          </a:p>
          <a:p>
            <a:pPr marL="914400" lvl="1" indent="-457200" algn="l">
              <a:lnSpc>
                <a:spcPct val="90000"/>
              </a:lnSpc>
              <a:spcBef>
                <a:spcPct val="75000"/>
              </a:spcBef>
              <a:buFont typeface="Arial" panose="020B0604020202020204" pitchFamily="34" charset="0"/>
              <a:buChar char="•"/>
            </a:pPr>
            <a:r>
              <a:rPr lang="de-AT" altLang="de-DE" dirty="0">
                <a:solidFill>
                  <a:schemeClr val="tx1"/>
                </a:solidFill>
              </a:rPr>
              <a:t>nur für Personen mit Hauptwohnsitz in </a:t>
            </a:r>
            <a:r>
              <a:rPr lang="de-AT" altLang="de-DE" b="1" dirty="0">
                <a:solidFill>
                  <a:schemeClr val="tx1"/>
                </a:solidFill>
                <a:highlight>
                  <a:srgbClr val="FFFF00"/>
                </a:highlight>
              </a:rPr>
              <a:t>NÖ</a:t>
            </a:r>
          </a:p>
          <a:p>
            <a:pPr marL="914400" lvl="1" indent="-457200" algn="l">
              <a:lnSpc>
                <a:spcPct val="90000"/>
              </a:lnSpc>
              <a:spcBef>
                <a:spcPct val="75000"/>
              </a:spcBef>
              <a:buFont typeface="Arial" panose="020B0604020202020204" pitchFamily="34" charset="0"/>
              <a:buChar char="•"/>
            </a:pPr>
            <a:r>
              <a:rPr lang="de-DE" altLang="de-DE" dirty="0">
                <a:solidFill>
                  <a:schemeClr val="tx1"/>
                </a:solidFill>
              </a:rPr>
              <a:t>nur für </a:t>
            </a:r>
            <a:r>
              <a:rPr lang="de-DE" altLang="de-DE" dirty="0" err="1">
                <a:solidFill>
                  <a:schemeClr val="tx1"/>
                </a:solidFill>
              </a:rPr>
              <a:t>Pfl.Stufe</a:t>
            </a:r>
            <a:r>
              <a:rPr lang="de-DE" altLang="de-DE" dirty="0">
                <a:solidFill>
                  <a:schemeClr val="tx1"/>
                </a:solidFill>
              </a:rPr>
              <a:t> 1 u 2  („</a:t>
            </a:r>
            <a:r>
              <a:rPr lang="de-DE" altLang="de-DE" sz="3000" b="1" u="sng" dirty="0">
                <a:solidFill>
                  <a:schemeClr val="tx1"/>
                </a:solidFill>
              </a:rPr>
              <a:t>Demenz</a:t>
            </a:r>
            <a:r>
              <a:rPr lang="de-DE" altLang="de-DE" dirty="0">
                <a:solidFill>
                  <a:schemeClr val="tx1"/>
                </a:solidFill>
              </a:rPr>
              <a:t>“)</a:t>
            </a:r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3355743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D83F07-108E-6F5A-46FA-3A6FE891B6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9E95871-2407-FA0F-0C30-B2ABEDED5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12</a:t>
            </a:fld>
            <a:endParaRPr lang="de-DE" dirty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7ADE7FD3-5507-AF98-2524-2A1568674037}"/>
              </a:ext>
            </a:extLst>
          </p:cNvPr>
          <p:cNvSpPr txBox="1">
            <a:spLocks noChangeArrowheads="1"/>
          </p:cNvSpPr>
          <p:nvPr/>
        </p:nvSpPr>
        <p:spPr>
          <a:xfrm>
            <a:off x="768965" y="764704"/>
            <a:ext cx="7499350" cy="706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AT" altLang="de-DE" sz="3600" u="sng" dirty="0"/>
              <a:t>Pflegeteilzeit / Pflegekarenz </a:t>
            </a:r>
            <a:endParaRPr lang="de-AT" altLang="de-DE" sz="2800" u="sng" dirty="0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94C20CF6-4A3C-4660-24A0-4B90EA34F4DF}"/>
              </a:ext>
            </a:extLst>
          </p:cNvPr>
          <p:cNvSpPr txBox="1">
            <a:spLocks noChangeArrowheads="1"/>
          </p:cNvSpPr>
          <p:nvPr/>
        </p:nvSpPr>
        <p:spPr>
          <a:xfrm>
            <a:off x="707475" y="2382021"/>
            <a:ext cx="7560840" cy="32694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lnSpc>
                <a:spcPct val="120000"/>
              </a:lnSpc>
              <a:spcBef>
                <a:spcPct val="40000"/>
              </a:spcBef>
              <a:buFont typeface="Wingdings" panose="05000000000000000000" pitchFamily="2" charset="2"/>
              <a:buChar char="Ø"/>
              <a:defRPr/>
            </a:pPr>
            <a:r>
              <a:rPr lang="de-AT" altLang="de-DE" dirty="0">
                <a:solidFill>
                  <a:schemeClr val="tx1"/>
                </a:solidFill>
              </a:rPr>
              <a:t>für nahe Angehörige</a:t>
            </a:r>
          </a:p>
          <a:p>
            <a:pPr marL="457200" indent="-457200" algn="l">
              <a:lnSpc>
                <a:spcPct val="120000"/>
              </a:lnSpc>
              <a:spcBef>
                <a:spcPct val="40000"/>
              </a:spcBef>
              <a:buFont typeface="Wingdings" panose="05000000000000000000" pitchFamily="2" charset="2"/>
              <a:buChar char="Ø"/>
              <a:defRPr/>
            </a:pPr>
            <a:r>
              <a:rPr lang="de-AT" altLang="de-DE" dirty="0">
                <a:solidFill>
                  <a:schemeClr val="tx1"/>
                </a:solidFill>
              </a:rPr>
              <a:t>1 bis max. 3 Monate</a:t>
            </a:r>
          </a:p>
          <a:p>
            <a:pPr marL="457200" indent="-457200" algn="l">
              <a:lnSpc>
                <a:spcPct val="120000"/>
              </a:lnSpc>
              <a:spcBef>
                <a:spcPct val="40000"/>
              </a:spcBef>
              <a:buFont typeface="Wingdings" panose="05000000000000000000" pitchFamily="2" charset="2"/>
              <a:buChar char="Ø"/>
              <a:defRPr/>
            </a:pPr>
            <a:r>
              <a:rPr lang="de-AT" altLang="de-DE" dirty="0">
                <a:solidFill>
                  <a:schemeClr val="tx1"/>
                </a:solidFill>
              </a:rPr>
              <a:t>ab Pflegestufe 3  (Ausnahme:  </a:t>
            </a:r>
            <a:r>
              <a:rPr lang="de-AT" altLang="de-DE" b="1" u="sng" dirty="0">
                <a:solidFill>
                  <a:schemeClr val="tx1"/>
                </a:solidFill>
              </a:rPr>
              <a:t>Demenz</a:t>
            </a:r>
            <a:r>
              <a:rPr lang="de-AT" altLang="de-DE" dirty="0">
                <a:solidFill>
                  <a:schemeClr val="tx1"/>
                </a:solidFill>
              </a:rPr>
              <a:t>, ab Stufe 1)</a:t>
            </a:r>
          </a:p>
          <a:p>
            <a:pPr marL="457200" indent="-457200" algn="l">
              <a:lnSpc>
                <a:spcPct val="120000"/>
              </a:lnSpc>
              <a:spcBef>
                <a:spcPct val="40000"/>
              </a:spcBef>
              <a:buFont typeface="Wingdings" panose="05000000000000000000" pitchFamily="2" charset="2"/>
              <a:buChar char="Ø"/>
              <a:defRPr/>
            </a:pPr>
            <a:endParaRPr lang="de-AT" altLang="de-DE" u="sng" dirty="0">
              <a:solidFill>
                <a:schemeClr val="tx1"/>
              </a:solidFill>
            </a:endParaRPr>
          </a:p>
          <a:p>
            <a:pPr lvl="1" algn="l">
              <a:lnSpc>
                <a:spcPct val="120000"/>
              </a:lnSpc>
              <a:spcBef>
                <a:spcPct val="40000"/>
              </a:spcBef>
              <a:defRPr/>
            </a:pPr>
            <a:endParaRPr lang="de-AT" altLang="de-DE" dirty="0">
              <a:solidFill>
                <a:schemeClr val="tx1"/>
              </a:solidFill>
            </a:endParaRPr>
          </a:p>
          <a:p>
            <a:pPr lvl="1" algn="l">
              <a:lnSpc>
                <a:spcPct val="120000"/>
              </a:lnSpc>
              <a:spcBef>
                <a:spcPct val="40000"/>
              </a:spcBef>
              <a:defRPr/>
            </a:pPr>
            <a:endParaRPr lang="de-AT" altLang="de-D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6334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5DE3C7D-DB30-4403-9912-BBA4C31CBB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13</a:t>
            </a:fld>
            <a:endParaRPr lang="de-DE" dirty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868A6A15-9D3C-FCFC-010E-9AF85CC40BF0}"/>
              </a:ext>
            </a:extLst>
          </p:cNvPr>
          <p:cNvSpPr txBox="1">
            <a:spLocks noChangeArrowheads="1"/>
          </p:cNvSpPr>
          <p:nvPr/>
        </p:nvSpPr>
        <p:spPr>
          <a:xfrm>
            <a:off x="107506" y="448941"/>
            <a:ext cx="388843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AT" altLang="de-DE" sz="3600" u="sng" dirty="0"/>
              <a:t>Notruftelefon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125CEB97-9DC7-39E7-FBDC-0E0021DB9034}"/>
              </a:ext>
            </a:extLst>
          </p:cNvPr>
          <p:cNvSpPr txBox="1">
            <a:spLocks noChangeArrowheads="1"/>
          </p:cNvSpPr>
          <p:nvPr/>
        </p:nvSpPr>
        <p:spPr>
          <a:xfrm>
            <a:off x="251520" y="2953071"/>
            <a:ext cx="6444928" cy="34559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35000"/>
              </a:lnSpc>
              <a:defRPr/>
            </a:pPr>
            <a:r>
              <a:rPr lang="de-AT" altLang="de-DE" sz="2400" dirty="0">
                <a:solidFill>
                  <a:schemeClr val="tx1"/>
                </a:solidFill>
              </a:rPr>
              <a:t>Anbieter: mobilen Dienste</a:t>
            </a:r>
          </a:p>
          <a:p>
            <a:pPr lvl="1" algn="l">
              <a:lnSpc>
                <a:spcPct val="135000"/>
              </a:lnSpc>
              <a:buFontTx/>
              <a:buNone/>
              <a:defRPr/>
            </a:pPr>
            <a:r>
              <a:rPr lang="de-AT" altLang="de-DE" sz="2400" dirty="0">
                <a:solidFill>
                  <a:schemeClr val="tx1"/>
                </a:solidFill>
              </a:rPr>
              <a:t>(Caritas,  Hilfswerk,  Rotes Kreuz,  Volkshilfe)</a:t>
            </a:r>
          </a:p>
          <a:p>
            <a:pPr lvl="1" algn="l">
              <a:lnSpc>
                <a:spcPct val="135000"/>
              </a:lnSpc>
              <a:defRPr/>
            </a:pPr>
            <a:endParaRPr lang="de-AT" altLang="de-DE" sz="2400" dirty="0">
              <a:solidFill>
                <a:schemeClr val="tx1"/>
              </a:solidFill>
            </a:endParaRPr>
          </a:p>
          <a:p>
            <a:pPr algn="l">
              <a:lnSpc>
                <a:spcPct val="135000"/>
              </a:lnSpc>
              <a:defRPr/>
            </a:pPr>
            <a:r>
              <a:rPr lang="de-AT" altLang="de-DE" sz="2400" dirty="0">
                <a:solidFill>
                  <a:schemeClr val="tx1"/>
                </a:solidFill>
              </a:rPr>
              <a:t>Mietkostenzuschuss durch Land NÖ möglich</a:t>
            </a:r>
          </a:p>
          <a:p>
            <a:pPr algn="l">
              <a:lnSpc>
                <a:spcPct val="135000"/>
              </a:lnSpc>
              <a:defRPr/>
            </a:pPr>
            <a:endParaRPr lang="de-AT" altLang="de-DE" sz="2400" dirty="0">
              <a:solidFill>
                <a:schemeClr val="tx1"/>
              </a:solidFill>
            </a:endParaRPr>
          </a:p>
          <a:p>
            <a:pPr algn="l">
              <a:lnSpc>
                <a:spcPct val="135000"/>
              </a:lnSpc>
              <a:defRPr/>
            </a:pPr>
            <a:r>
              <a:rPr lang="de-AT" altLang="de-DE" sz="2400" dirty="0">
                <a:solidFill>
                  <a:schemeClr val="tx1"/>
                </a:solidFill>
              </a:rPr>
              <a:t>Antragstellung beim jeweiligen Anbieter!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66CFA0F2-5BF7-0A3F-2B13-142DE18F35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137" t="-29" r="24138" b="11090"/>
          <a:stretch/>
        </p:blipFill>
        <p:spPr>
          <a:xfrm>
            <a:off x="3995938" y="685253"/>
            <a:ext cx="1660750" cy="2043956"/>
          </a:xfrm>
          <a:prstGeom prst="rect">
            <a:avLst/>
          </a:prstGeom>
        </p:spPr>
      </p:pic>
      <p:pic>
        <p:nvPicPr>
          <p:cNvPr id="8" name="Picture 4" descr="Notruftelefon des NÖ Hilfswerks">
            <a:hlinkClick r:id="rId3"/>
            <a:extLst>
              <a:ext uri="{FF2B5EF4-FFF2-40B4-BE49-F238E27FC236}">
                <a16:creationId xmlns:a16="http://schemas.microsoft.com/office/drawing/2014/main" id="{B9BBD5B9-4A2A-2694-8D85-A2CBCF0B03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8615" y="504799"/>
            <a:ext cx="2806925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9498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8B9527B-1D92-BA9C-1DD7-B0D5134543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14</a:t>
            </a:fld>
            <a:endParaRPr lang="de-DE" dirty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D03209E4-E5F7-1CA9-4E5F-6AECDB45169A}"/>
              </a:ext>
            </a:extLst>
          </p:cNvPr>
          <p:cNvSpPr txBox="1">
            <a:spLocks noChangeArrowheads="1"/>
          </p:cNvSpPr>
          <p:nvPr/>
        </p:nvSpPr>
        <p:spPr>
          <a:xfrm>
            <a:off x="284097" y="332656"/>
            <a:ext cx="4248150" cy="7921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AT" altLang="de-DE" sz="3200" u="sng" dirty="0"/>
              <a:t>„Pflegeangebote“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67A9C3BB-2DA8-C40E-DD37-9855FF60E9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829" y="1052736"/>
            <a:ext cx="4248150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de-AT" altLang="de-DE" sz="2600" kern="0" dirty="0"/>
              <a:t>in NÖ Pflegeeinrichtungen</a:t>
            </a:r>
          </a:p>
        </p:txBody>
      </p:sp>
      <p:pic>
        <p:nvPicPr>
          <p:cNvPr id="7" name="Picture 5">
            <a:extLst>
              <a:ext uri="{FF2B5EF4-FFF2-40B4-BE49-F238E27FC236}">
                <a16:creationId xmlns:a16="http://schemas.microsoft.com/office/drawing/2014/main" id="{5B925643-0663-663E-D1C1-840F17C10E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548680"/>
            <a:ext cx="3968249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3">
            <a:extLst>
              <a:ext uri="{FF2B5EF4-FFF2-40B4-BE49-F238E27FC236}">
                <a16:creationId xmlns:a16="http://schemas.microsoft.com/office/drawing/2014/main" id="{744FD28B-6046-3F52-B3A6-7F39CB2416B9}"/>
              </a:ext>
            </a:extLst>
          </p:cNvPr>
          <p:cNvSpPr txBox="1">
            <a:spLocks noChangeArrowheads="1"/>
          </p:cNvSpPr>
          <p:nvPr/>
        </p:nvSpPr>
        <p:spPr>
          <a:xfrm>
            <a:off x="179512" y="2564978"/>
            <a:ext cx="8402637" cy="3672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spcBef>
                <a:spcPct val="35000"/>
              </a:spcBef>
              <a:buFont typeface="Arial" panose="020B0604020202020204" pitchFamily="34" charset="0"/>
              <a:buChar char="•"/>
              <a:defRPr/>
            </a:pPr>
            <a:r>
              <a:rPr lang="de-AT" altLang="de-DE" sz="2800" u="sng" dirty="0">
                <a:solidFill>
                  <a:schemeClr val="tx1"/>
                </a:solidFill>
              </a:rPr>
              <a:t>Tagespflege</a:t>
            </a:r>
          </a:p>
          <a:p>
            <a:pPr lvl="2" algn="l">
              <a:spcBef>
                <a:spcPct val="35000"/>
              </a:spcBef>
              <a:buFontTx/>
              <a:buNone/>
              <a:defRPr/>
            </a:pPr>
            <a:r>
              <a:rPr lang="de-AT" altLang="de-DE" sz="2000" dirty="0">
                <a:solidFill>
                  <a:schemeClr val="tx1"/>
                </a:solidFill>
              </a:rPr>
              <a:t>in PBZ / Pflegeheimen  (Kosten: ca. 100,-- abzgl. Förderung)</a:t>
            </a:r>
          </a:p>
          <a:p>
            <a:pPr lvl="2" algn="l">
              <a:spcBef>
                <a:spcPct val="35000"/>
              </a:spcBef>
              <a:buFontTx/>
              <a:buNone/>
              <a:defRPr/>
            </a:pPr>
            <a:endParaRPr lang="de-AT" altLang="de-DE" sz="1200" dirty="0">
              <a:solidFill>
                <a:schemeClr val="tx1"/>
              </a:solidFill>
            </a:endParaRPr>
          </a:p>
          <a:p>
            <a:pPr marL="342900" indent="-342900" algn="l">
              <a:spcBef>
                <a:spcPct val="35000"/>
              </a:spcBef>
              <a:buFont typeface="Arial" panose="020B0604020202020204" pitchFamily="34" charset="0"/>
              <a:buChar char="•"/>
              <a:defRPr/>
            </a:pPr>
            <a:r>
              <a:rPr lang="de-AT" altLang="de-DE" sz="2800" u="sng" dirty="0">
                <a:solidFill>
                  <a:schemeClr val="tx1"/>
                </a:solidFill>
              </a:rPr>
              <a:t>Kurzzeitpflege</a:t>
            </a:r>
          </a:p>
          <a:p>
            <a:pPr lvl="2" algn="l">
              <a:spcBef>
                <a:spcPct val="35000"/>
              </a:spcBef>
              <a:buFontTx/>
              <a:buNone/>
              <a:defRPr/>
            </a:pPr>
            <a:r>
              <a:rPr lang="de-AT" altLang="de-DE" sz="2000" dirty="0">
                <a:solidFill>
                  <a:schemeClr val="tx1"/>
                </a:solidFill>
              </a:rPr>
              <a:t>für max. 6 Wochen </a:t>
            </a:r>
          </a:p>
          <a:p>
            <a:pPr lvl="2" algn="l">
              <a:spcBef>
                <a:spcPct val="35000"/>
              </a:spcBef>
              <a:buFontTx/>
              <a:buNone/>
              <a:defRPr/>
            </a:pPr>
            <a:endParaRPr lang="de-AT" altLang="de-DE" sz="1200" dirty="0">
              <a:solidFill>
                <a:schemeClr val="tx1"/>
              </a:solidFill>
            </a:endParaRPr>
          </a:p>
          <a:p>
            <a:pPr lvl="2" algn="l">
              <a:spcBef>
                <a:spcPct val="35000"/>
              </a:spcBef>
              <a:buFontTx/>
              <a:buNone/>
              <a:defRPr/>
            </a:pPr>
            <a:endParaRPr lang="de-AT" altLang="de-DE" sz="2000" dirty="0">
              <a:solidFill>
                <a:schemeClr val="tx1"/>
              </a:solidFill>
            </a:endParaRPr>
          </a:p>
          <a:p>
            <a:pPr marL="342900" indent="-342900" algn="l">
              <a:spcBef>
                <a:spcPct val="35000"/>
              </a:spcBef>
              <a:buFont typeface="Arial" panose="020B0604020202020204" pitchFamily="34" charset="0"/>
              <a:buChar char="•"/>
              <a:defRPr/>
            </a:pPr>
            <a:r>
              <a:rPr lang="de-AT" altLang="de-DE" sz="2800" u="sng" dirty="0">
                <a:solidFill>
                  <a:schemeClr val="tx1"/>
                </a:solidFill>
              </a:rPr>
              <a:t>Langzeitpflege</a:t>
            </a:r>
          </a:p>
        </p:txBody>
      </p:sp>
    </p:spTree>
    <p:extLst>
      <p:ext uri="{BB962C8B-B14F-4D97-AF65-F5344CB8AC3E}">
        <p14:creationId xmlns:p14="http://schemas.microsoft.com/office/powerpoint/2010/main" val="1904248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D3759D-B6B6-ECAA-0AE3-69007794E5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969C313-316F-8E73-E1FC-131847BA8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15</a:t>
            </a:fld>
            <a:endParaRPr lang="de-DE" dirty="0"/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10A5B601-16E8-DC68-C857-466BB462C03A}"/>
              </a:ext>
            </a:extLst>
          </p:cNvPr>
          <p:cNvSpPr txBox="1">
            <a:spLocks noChangeArrowheads="1"/>
          </p:cNvSpPr>
          <p:nvPr/>
        </p:nvSpPr>
        <p:spPr>
          <a:xfrm>
            <a:off x="395536" y="476672"/>
            <a:ext cx="8218486" cy="6477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AT" altLang="de-DE" sz="3600" u="sng"/>
              <a:t>Begleitetes-  /  Barrierefreies Wohnen</a:t>
            </a:r>
            <a:endParaRPr lang="de-AT" altLang="de-DE" sz="3600" u="sng" dirty="0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472EFC6E-E667-B540-B790-5035ED01A883}"/>
              </a:ext>
            </a:extLst>
          </p:cNvPr>
          <p:cNvSpPr txBox="1">
            <a:spLocks noChangeArrowheads="1"/>
          </p:cNvSpPr>
          <p:nvPr/>
        </p:nvSpPr>
        <p:spPr>
          <a:xfrm>
            <a:off x="156371" y="1850409"/>
            <a:ext cx="4415629" cy="18722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de-AT" altLang="de-DE" sz="2600" dirty="0">
                <a:solidFill>
                  <a:schemeClr val="tx1"/>
                </a:solidFill>
              </a:rPr>
              <a:t>keine Pflegeeinrichtungen!!!</a:t>
            </a:r>
          </a:p>
          <a:p>
            <a:r>
              <a:rPr lang="de-DE" altLang="de-DE" sz="2400" dirty="0">
                <a:solidFill>
                  <a:schemeClr val="tx1"/>
                </a:solidFill>
              </a:rPr>
              <a:t>Wohnungen barrierefrei, Aufzug vorhanden</a:t>
            </a:r>
            <a:endParaRPr lang="de-AT" altLang="de-DE" sz="2400" dirty="0">
              <a:solidFill>
                <a:schemeClr val="tx1"/>
              </a:solidFill>
            </a:endParaRPr>
          </a:p>
        </p:txBody>
      </p:sp>
      <p:pic>
        <p:nvPicPr>
          <p:cNvPr id="7" name="Picture 5">
            <a:extLst>
              <a:ext uri="{FF2B5EF4-FFF2-40B4-BE49-F238E27FC236}">
                <a16:creationId xmlns:a16="http://schemas.microsoft.com/office/drawing/2014/main" id="{154ECA82-EE8B-A536-8A3A-6DDF05727B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0" t="14278" r="26651" b="31876"/>
          <a:stretch>
            <a:fillRect/>
          </a:stretch>
        </p:blipFill>
        <p:spPr bwMode="auto">
          <a:xfrm>
            <a:off x="4900288" y="1412776"/>
            <a:ext cx="3940082" cy="2309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3">
            <a:extLst>
              <a:ext uri="{FF2B5EF4-FFF2-40B4-BE49-F238E27FC236}">
                <a16:creationId xmlns:a16="http://schemas.microsoft.com/office/drawing/2014/main" id="{DB97FAE3-5EFA-5AD9-C0D3-8D1D8A5603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2904" y="4448654"/>
            <a:ext cx="8611096" cy="1789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lnSpc>
                <a:spcPct val="130000"/>
              </a:lnSpc>
              <a:buNone/>
            </a:pPr>
            <a:r>
              <a:rPr lang="de-AT" altLang="de-DE" sz="2600" u="sng" kern="0" dirty="0"/>
              <a:t>Begleitetes Wohnen  </a:t>
            </a:r>
            <a:r>
              <a:rPr lang="de-AT" altLang="de-DE" sz="2200" u="sng" kern="0" dirty="0"/>
              <a:t>(früher: betreutes Wohnen)</a:t>
            </a:r>
          </a:p>
          <a:p>
            <a:pPr marL="0" indent="0" eaLnBrk="1" hangingPunct="1">
              <a:lnSpc>
                <a:spcPct val="130000"/>
              </a:lnSpc>
              <a:buNone/>
            </a:pPr>
            <a:r>
              <a:rPr lang="de-AT" altLang="de-DE" sz="2600" kern="0" dirty="0"/>
              <a:t>Verpflichtend: Betreuungspaket </a:t>
            </a:r>
            <a:r>
              <a:rPr lang="de-AT" altLang="de-DE" sz="2000" kern="0" dirty="0"/>
              <a:t>(Zuschuss möglich bei wenig Einkommen)</a:t>
            </a:r>
            <a:r>
              <a:rPr lang="de-AT" altLang="de-DE" sz="2600" kern="0" dirty="0"/>
              <a:t>,  Gemeinschaftsraum </a:t>
            </a:r>
          </a:p>
        </p:txBody>
      </p:sp>
    </p:spTree>
    <p:extLst>
      <p:ext uri="{BB962C8B-B14F-4D97-AF65-F5344CB8AC3E}">
        <p14:creationId xmlns:p14="http://schemas.microsoft.com/office/powerpoint/2010/main" val="1392222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B672016-1E95-894D-98F2-45F887CF6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16</a:t>
            </a:fld>
            <a:endParaRPr lang="de-DE" dirty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3CFFDE2A-92FF-AEFA-A6CB-E9ABED4FBD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575" y="353009"/>
            <a:ext cx="8832850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3600" u="sng" dirty="0"/>
              <a:t>NÖ Demenzhotline</a:t>
            </a:r>
            <a:endParaRPr lang="de-AT" altLang="de-DE" sz="3600" u="sng" dirty="0"/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B65450DE-F259-E393-BD38-79C41EFD411D}"/>
              </a:ext>
            </a:extLst>
          </p:cNvPr>
          <p:cNvSpPr txBox="1">
            <a:spLocks/>
          </p:cNvSpPr>
          <p:nvPr/>
        </p:nvSpPr>
        <p:spPr>
          <a:xfrm>
            <a:off x="539552" y="1227621"/>
            <a:ext cx="7104062" cy="14812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de-DE" altLang="de-DE" sz="2500" dirty="0">
                <a:solidFill>
                  <a:schemeClr val="tx1"/>
                </a:solidFill>
              </a:rPr>
              <a:t>Tel. Nr. DHL:  0800 700 300</a:t>
            </a:r>
          </a:p>
          <a:p>
            <a:pPr algn="l">
              <a:lnSpc>
                <a:spcPct val="150000"/>
              </a:lnSpc>
            </a:pPr>
            <a:r>
              <a:rPr lang="de-DE" altLang="de-DE" sz="2500" dirty="0">
                <a:solidFill>
                  <a:schemeClr val="tx1"/>
                </a:solidFill>
              </a:rPr>
              <a:t>Homepage:  www.demenzservicenoe.at</a:t>
            </a:r>
          </a:p>
        </p:txBody>
      </p:sp>
      <p:pic>
        <p:nvPicPr>
          <p:cNvPr id="7" name="Picture 5">
            <a:extLst>
              <a:ext uri="{FF2B5EF4-FFF2-40B4-BE49-F238E27FC236}">
                <a16:creationId xmlns:a16="http://schemas.microsoft.com/office/drawing/2014/main" id="{B0A3EA28-1F86-47B3-CAF3-293E8CBC84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5" t="18989" r="25169" b="31406"/>
          <a:stretch/>
        </p:blipFill>
        <p:spPr bwMode="auto">
          <a:xfrm>
            <a:off x="191328" y="2791370"/>
            <a:ext cx="8411392" cy="3501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9378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38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C58469D-7160-36B3-064D-A9C18718F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17</a:t>
            </a:fld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E9D150F4-B9BF-21CC-CCBE-966D50160E1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4563" t="50000" r="46850" b="32963"/>
          <a:stretch/>
        </p:blipFill>
        <p:spPr>
          <a:xfrm rot="21309348">
            <a:off x="325573" y="964982"/>
            <a:ext cx="8492854" cy="2109190"/>
          </a:xfrm>
          <a:prstGeom prst="rect">
            <a:avLst/>
          </a:prstGeom>
        </p:spPr>
      </p:pic>
      <p:sp>
        <p:nvSpPr>
          <p:cNvPr id="2" name="Inhaltsplatzhalter 2">
            <a:extLst>
              <a:ext uri="{FF2B5EF4-FFF2-40B4-BE49-F238E27FC236}">
                <a16:creationId xmlns:a16="http://schemas.microsoft.com/office/drawing/2014/main" id="{2C4762C8-42E0-80AE-DA20-9721D8D657DB}"/>
              </a:ext>
            </a:extLst>
          </p:cNvPr>
          <p:cNvSpPr txBox="1">
            <a:spLocks/>
          </p:cNvSpPr>
          <p:nvPr/>
        </p:nvSpPr>
        <p:spPr>
          <a:xfrm>
            <a:off x="395536" y="4087608"/>
            <a:ext cx="8280920" cy="216024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AT" altLang="de-DE" sz="2800" dirty="0">
                <a:solidFill>
                  <a:schemeClr val="tx1"/>
                </a:solidFill>
              </a:rPr>
              <a:t>Hauptwohnsitz NÖ</a:t>
            </a: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AT" altLang="de-DE" sz="2800" dirty="0">
                <a:solidFill>
                  <a:schemeClr val="tx1"/>
                </a:solidFill>
              </a:rPr>
              <a:t>ab </a:t>
            </a:r>
            <a:r>
              <a:rPr lang="de-AT" altLang="de-DE" sz="2800" dirty="0" err="1">
                <a:solidFill>
                  <a:schemeClr val="tx1"/>
                </a:solidFill>
              </a:rPr>
              <a:t>Pfl</a:t>
            </a:r>
            <a:r>
              <a:rPr lang="de-AT" altLang="de-DE" sz="2800" dirty="0">
                <a:solidFill>
                  <a:schemeClr val="tx1"/>
                </a:solidFill>
              </a:rPr>
              <a:t>. Stufe 3   (Ausnahme: </a:t>
            </a:r>
            <a:r>
              <a:rPr lang="de-AT" altLang="de-DE" sz="2800" u="sng" dirty="0">
                <a:solidFill>
                  <a:schemeClr val="tx1"/>
                </a:solidFill>
              </a:rPr>
              <a:t>Demenz</a:t>
            </a:r>
            <a:r>
              <a:rPr lang="de-AT" altLang="de-DE" sz="2800" dirty="0">
                <a:solidFill>
                  <a:schemeClr val="tx1"/>
                </a:solidFill>
              </a:rPr>
              <a:t>, Kinder)</a:t>
            </a: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AT" altLang="de-DE" sz="2800" dirty="0">
                <a:solidFill>
                  <a:schemeClr val="tx1"/>
                </a:solidFill>
              </a:rPr>
              <a:t>Beantragung:  online,   (Ausnahme: NÖ Pflegehotline</a:t>
            </a:r>
            <a:r>
              <a:rPr lang="de-AT" altLang="de-DE" sz="2500" dirty="0">
                <a:solidFill>
                  <a:schemeClr val="tx1"/>
                </a:solidFill>
              </a:rPr>
              <a:t>)</a:t>
            </a:r>
          </a:p>
          <a:p>
            <a:pPr algn="l">
              <a:lnSpc>
                <a:spcPct val="150000"/>
              </a:lnSpc>
            </a:pPr>
            <a:endParaRPr lang="de-AT" altLang="de-DE" sz="25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7611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A5B322F-49A6-4DD5-8332-F451C646008F}" type="slidenum">
              <a:rPr lang="de-DE" altLang="de-DE" sz="1400" smtClean="0"/>
              <a:pPr>
                <a:spcBef>
                  <a:spcPct val="0"/>
                </a:spcBef>
                <a:buFontTx/>
                <a:buNone/>
              </a:pPr>
              <a:t>18</a:t>
            </a:fld>
            <a:endParaRPr lang="de-DE" altLang="de-DE" sz="1400"/>
          </a:p>
        </p:txBody>
      </p:sp>
      <p:pic>
        <p:nvPicPr>
          <p:cNvPr id="37891" name="Picture 4"/>
          <p:cNvPicPr>
            <a:picLocks noChangeAspect="1" noChangeArrowheads="1"/>
          </p:cNvPicPr>
          <p:nvPr/>
        </p:nvPicPr>
        <p:blipFill>
          <a:blip r:embed="rId2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WordArt 2">
            <a:extLst>
              <a:ext uri="{FF2B5EF4-FFF2-40B4-BE49-F238E27FC236}">
                <a16:creationId xmlns:a16="http://schemas.microsoft.com/office/drawing/2014/main" id="{482FF542-FBE1-5394-9B20-686BF3A02D8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58832" y="545201"/>
            <a:ext cx="8129161" cy="5028466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7153"/>
              </a:avLst>
            </a:prstTxWarp>
            <a:scene3d>
              <a:camera prst="legacyPerspectiveFront">
                <a:rot lat="20519958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0000FF"/>
              </a:contourClr>
            </a:sp3d>
          </a:bodyPr>
          <a:lstStyle/>
          <a:p>
            <a:pPr algn="ctr"/>
            <a:r>
              <a:rPr lang="de-AT" sz="3600" b="1" kern="10" dirty="0">
                <a:ln w="9525">
                  <a:round/>
                  <a:headEnd/>
                  <a:tailEnd/>
                </a:ln>
                <a:solidFill>
                  <a:srgbClr val="0000FF">
                    <a:alpha val="59999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Danke </a:t>
            </a:r>
          </a:p>
          <a:p>
            <a:pPr algn="ctr"/>
            <a:r>
              <a:rPr lang="de-AT" sz="3600" b="1" kern="10" dirty="0">
                <a:ln w="9525">
                  <a:round/>
                  <a:headEnd/>
                  <a:tailEnd/>
                </a:ln>
                <a:solidFill>
                  <a:srgbClr val="0000FF">
                    <a:alpha val="59999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für die </a:t>
            </a:r>
          </a:p>
          <a:p>
            <a:pPr algn="ctr"/>
            <a:r>
              <a:rPr lang="de-AT" sz="3600" b="1" kern="10" dirty="0">
                <a:ln w="9525">
                  <a:round/>
                  <a:headEnd/>
                  <a:tailEnd/>
                </a:ln>
                <a:solidFill>
                  <a:srgbClr val="0000FF">
                    <a:alpha val="59999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Aufmerksamkeit</a:t>
            </a:r>
          </a:p>
        </p:txBody>
      </p:sp>
    </p:spTree>
    <p:extLst>
      <p:ext uri="{BB962C8B-B14F-4D97-AF65-F5344CB8AC3E}">
        <p14:creationId xmlns:p14="http://schemas.microsoft.com/office/powerpoint/2010/main" val="3295802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2</a:t>
            </a:fld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3D88246-0AD6-68EC-0058-06559B6D7D20}"/>
              </a:ext>
            </a:extLst>
          </p:cNvPr>
          <p:cNvSpPr txBox="1">
            <a:spLocks/>
          </p:cNvSpPr>
          <p:nvPr/>
        </p:nvSpPr>
        <p:spPr>
          <a:xfrm>
            <a:off x="755576" y="836712"/>
            <a:ext cx="7499350" cy="2016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de-AT" altLang="de-DE" i="1" dirty="0"/>
              <a:t> </a:t>
            </a:r>
            <a:r>
              <a:rPr lang="de-AT" altLang="de-DE" sz="5400" i="1" dirty="0"/>
              <a:t>NÖ Pflegehotline</a:t>
            </a:r>
            <a:endParaRPr lang="de-DE" altLang="de-DE" sz="5400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3F6BB4B-46B6-607E-0FBC-F040EC98AF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140968"/>
            <a:ext cx="3172742" cy="2735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8796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45CE98C-574D-10CF-F78A-4B3644194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C9399C47-BC86-5A14-53BB-591E1B878E91}"/>
              </a:ext>
            </a:extLst>
          </p:cNvPr>
          <p:cNvSpPr txBox="1">
            <a:spLocks noChangeArrowheads="1"/>
          </p:cNvSpPr>
          <p:nvPr/>
        </p:nvSpPr>
        <p:spPr>
          <a:xfrm>
            <a:off x="251520" y="635032"/>
            <a:ext cx="8435975" cy="850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AT" altLang="de-DE" sz="3600" u="sng" dirty="0"/>
              <a:t>Tätigkeitsbereich der Pflegehotline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612BFFAB-18C7-0621-FCA5-2A284FD34113}"/>
              </a:ext>
            </a:extLst>
          </p:cNvPr>
          <p:cNvSpPr txBox="1">
            <a:spLocks noChangeArrowheads="1"/>
          </p:cNvSpPr>
          <p:nvPr/>
        </p:nvSpPr>
        <p:spPr>
          <a:xfrm>
            <a:off x="457895" y="2132856"/>
            <a:ext cx="8229600" cy="38884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10000"/>
              </a:lnSpc>
              <a:spcBef>
                <a:spcPct val="25000"/>
              </a:spcBef>
            </a:pPr>
            <a:r>
              <a:rPr lang="de-AT" altLang="de-DE" sz="2800" dirty="0">
                <a:solidFill>
                  <a:schemeClr val="tx1"/>
                </a:solidFill>
              </a:rPr>
              <a:t>Service-(Informations-)stelle betr. Pflege</a:t>
            </a:r>
          </a:p>
          <a:p>
            <a:pPr lvl="1" algn="l">
              <a:lnSpc>
                <a:spcPct val="110000"/>
              </a:lnSpc>
              <a:spcBef>
                <a:spcPct val="25000"/>
              </a:spcBef>
            </a:pPr>
            <a:r>
              <a:rPr lang="de-AT" altLang="de-DE" sz="2400" dirty="0">
                <a:solidFill>
                  <a:schemeClr val="tx1"/>
                </a:solidFill>
              </a:rPr>
              <a:t>Administration (Aufnahme Pflegeheim, 24h-Förd., etc.)</a:t>
            </a:r>
          </a:p>
          <a:p>
            <a:pPr lvl="1" algn="l">
              <a:lnSpc>
                <a:spcPct val="110000"/>
              </a:lnSpc>
              <a:spcBef>
                <a:spcPct val="25000"/>
              </a:spcBef>
            </a:pPr>
            <a:r>
              <a:rPr lang="de-AT" altLang="de-DE" sz="2400" dirty="0">
                <a:solidFill>
                  <a:schemeClr val="tx1"/>
                </a:solidFill>
              </a:rPr>
              <a:t>Info über Zuständigkeiten (BH, PVA, GS5, etc.)</a:t>
            </a:r>
          </a:p>
          <a:p>
            <a:pPr lvl="1">
              <a:lnSpc>
                <a:spcPct val="110000"/>
              </a:lnSpc>
              <a:spcBef>
                <a:spcPct val="25000"/>
              </a:spcBef>
            </a:pPr>
            <a:endParaRPr lang="de-DE" altLang="de-DE" sz="3200" dirty="0">
              <a:solidFill>
                <a:schemeClr val="tx1"/>
              </a:solidFill>
            </a:endParaRPr>
          </a:p>
          <a:p>
            <a:pPr lvl="1">
              <a:lnSpc>
                <a:spcPct val="110000"/>
              </a:lnSpc>
              <a:spcBef>
                <a:spcPct val="25000"/>
              </a:spcBef>
            </a:pPr>
            <a:endParaRPr lang="de-AT" altLang="de-DE" sz="3200" dirty="0">
              <a:solidFill>
                <a:schemeClr val="tx1"/>
              </a:solidFill>
            </a:endParaRPr>
          </a:p>
          <a:p>
            <a:pPr>
              <a:lnSpc>
                <a:spcPct val="110000"/>
              </a:lnSpc>
              <a:spcBef>
                <a:spcPct val="25000"/>
              </a:spcBef>
            </a:pPr>
            <a:r>
              <a:rPr lang="de-AT" altLang="de-DE" sz="2800" dirty="0">
                <a:solidFill>
                  <a:schemeClr val="tx1"/>
                </a:solidFill>
              </a:rPr>
              <a:t>KEINE Pflegetätigkeiten (</a:t>
            </a:r>
            <a:r>
              <a:rPr lang="de-AT" altLang="de-DE" sz="2800" dirty="0" err="1">
                <a:solidFill>
                  <a:schemeClr val="tx1"/>
                </a:solidFill>
              </a:rPr>
              <a:t>Pfl.Planung</a:t>
            </a:r>
            <a:r>
              <a:rPr lang="de-AT" altLang="de-DE" sz="2800" dirty="0">
                <a:solidFill>
                  <a:schemeClr val="tx1"/>
                </a:solidFill>
              </a:rPr>
              <a:t>, etc.)</a:t>
            </a:r>
          </a:p>
        </p:txBody>
      </p:sp>
    </p:spTree>
    <p:extLst>
      <p:ext uri="{BB962C8B-B14F-4D97-AF65-F5344CB8AC3E}">
        <p14:creationId xmlns:p14="http://schemas.microsoft.com/office/powerpoint/2010/main" val="2122163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96722B3-3AE1-F8B5-3978-1CF71B36A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4</a:t>
            </a:fld>
            <a:endParaRPr lang="de-DE" dirty="0"/>
          </a:p>
        </p:txBody>
      </p:sp>
      <p:pic>
        <p:nvPicPr>
          <p:cNvPr id="5" name="Picture 4" descr="verkleinert 1 MB">
            <a:extLst>
              <a:ext uri="{FF2B5EF4-FFF2-40B4-BE49-F238E27FC236}">
                <a16:creationId xmlns:a16="http://schemas.microsoft.com/office/drawing/2014/main" id="{7969129F-54F1-8D55-02CA-21E63ED787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95836"/>
            <a:ext cx="8830344" cy="5866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2559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el 4">
            <a:extLst>
              <a:ext uri="{FF2B5EF4-FFF2-40B4-BE49-F238E27FC236}">
                <a16:creationId xmlns:a16="http://schemas.microsoft.com/office/drawing/2014/main" id="{1499E37C-D89D-0363-E2A8-A1009FFC2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550" y="84138"/>
            <a:ext cx="7162800" cy="1114425"/>
          </a:xfrm>
        </p:spPr>
        <p:txBody>
          <a:bodyPr/>
          <a:lstStyle/>
          <a:p>
            <a:pPr eaLnBrk="1" hangingPunct="1"/>
            <a:r>
              <a:rPr lang="de-AT" altLang="de-DE" sz="3600" u="sng">
                <a:latin typeface="Dunant Medium" pitchFamily="34" charset="0"/>
              </a:rPr>
              <a:t>Vorsorgevollmacht</a:t>
            </a:r>
          </a:p>
        </p:txBody>
      </p:sp>
      <p:sp>
        <p:nvSpPr>
          <p:cNvPr id="28675" name="Inhaltsplatzhalter 8">
            <a:extLst>
              <a:ext uri="{FF2B5EF4-FFF2-40B4-BE49-F238E27FC236}">
                <a16:creationId xmlns:a16="http://schemas.microsoft.com/office/drawing/2014/main" id="{A4E0DF2A-98E3-CE7A-0E5E-F0ADE2FA6A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1340768"/>
            <a:ext cx="7991475" cy="1366837"/>
          </a:xfrm>
        </p:spPr>
        <p:txBody>
          <a:bodyPr>
            <a:normAutofit lnSpcReduction="10000"/>
          </a:bodyPr>
          <a:lstStyle/>
          <a:p>
            <a:pPr marL="457200" lvl="1" indent="0">
              <a:lnSpc>
                <a:spcPct val="150000"/>
              </a:lnSpc>
              <a:buFontTx/>
              <a:buNone/>
              <a:defRPr/>
            </a:pPr>
            <a:r>
              <a:rPr lang="de-DE" altLang="de-DE" b="1" i="1" dirty="0">
                <a:solidFill>
                  <a:srgbClr val="FF0000"/>
                </a:solidFill>
                <a:latin typeface="Dunant" pitchFamily="34" charset="0"/>
              </a:rPr>
              <a:t>„ich bestimme, wer über mich bestimmt“ </a:t>
            </a:r>
            <a:r>
              <a:rPr lang="de-DE" altLang="de-DE" i="1" dirty="0">
                <a:latin typeface="Dunant" pitchFamily="34" charset="0"/>
              </a:rPr>
              <a:t>im Falle von z.B. Demenz, Unfall, etc.</a:t>
            </a:r>
          </a:p>
          <a:p>
            <a:pPr lvl="1">
              <a:defRPr/>
            </a:pPr>
            <a:endParaRPr lang="de-DE" altLang="de-DE" dirty="0">
              <a:latin typeface="Dunant" pitchFamily="34" charset="0"/>
            </a:endParaRPr>
          </a:p>
          <a:p>
            <a:pPr lvl="2">
              <a:defRPr/>
            </a:pPr>
            <a:endParaRPr lang="de-AT" altLang="de-DE" dirty="0">
              <a:latin typeface="Dunant" pitchFamily="34" charset="0"/>
            </a:endParaRPr>
          </a:p>
          <a:p>
            <a:pPr lvl="2">
              <a:defRPr/>
            </a:pPr>
            <a:endParaRPr lang="de-AT" altLang="de-DE" dirty="0">
              <a:latin typeface="Dunant" pitchFamily="34" charset="0"/>
            </a:endParaRPr>
          </a:p>
          <a:p>
            <a:pPr lvl="1">
              <a:defRPr/>
            </a:pPr>
            <a:endParaRPr lang="de-DE" altLang="de-DE" dirty="0">
              <a:latin typeface="Dunant" pitchFamily="34" charset="0"/>
            </a:endParaRPr>
          </a:p>
        </p:txBody>
      </p:sp>
      <p:sp>
        <p:nvSpPr>
          <p:cNvPr id="5" name="Inhaltsplatzhalter 8">
            <a:extLst>
              <a:ext uri="{FF2B5EF4-FFF2-40B4-BE49-F238E27FC236}">
                <a16:creationId xmlns:a16="http://schemas.microsoft.com/office/drawing/2014/main" id="{AC3D642B-1249-3EDA-5DCD-62198ACCB973}"/>
              </a:ext>
            </a:extLst>
          </p:cNvPr>
          <p:cNvSpPr txBox="1">
            <a:spLocks/>
          </p:cNvSpPr>
          <p:nvPr/>
        </p:nvSpPr>
        <p:spPr bwMode="auto">
          <a:xfrm>
            <a:off x="395535" y="3284984"/>
            <a:ext cx="7991475" cy="2880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  <a:ext uri="{FAA26D3D-D897-4be2-8F04-BA451C77F1D7}"/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de-DE" altLang="de-DE" kern="0" dirty="0">
                <a:latin typeface="Dunant" pitchFamily="34" charset="0"/>
              </a:rPr>
              <a:t>z.B. Bankgeschäfte erledigt, Pflegegeldantrag stellt, Bezahlung der Miete, etc. 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endParaRPr lang="de-DE" altLang="de-DE" kern="0" dirty="0">
              <a:latin typeface="Dunant" pitchFamily="34" charset="0"/>
            </a:endParaRP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de-AT" altLang="de-DE" kern="0" dirty="0">
                <a:latin typeface="Dunant" pitchFamily="34" charset="0"/>
              </a:rPr>
              <a:t>Information und Registrierung durch Notar oder Rechtsanwalt</a:t>
            </a:r>
          </a:p>
          <a:p>
            <a:pPr lvl="2">
              <a:defRPr/>
            </a:pPr>
            <a:endParaRPr lang="de-AT" altLang="de-DE" kern="0" dirty="0">
              <a:latin typeface="Dunant" pitchFamily="34" charset="0"/>
            </a:endParaRPr>
          </a:p>
          <a:p>
            <a:pPr lvl="2">
              <a:defRPr/>
            </a:pPr>
            <a:endParaRPr lang="de-AT" altLang="de-DE" kern="0" dirty="0">
              <a:latin typeface="Dunant" pitchFamily="34" charset="0"/>
            </a:endParaRPr>
          </a:p>
          <a:p>
            <a:pPr lvl="1">
              <a:defRPr/>
            </a:pPr>
            <a:endParaRPr lang="de-DE" altLang="de-DE" kern="0" dirty="0">
              <a:latin typeface="Dunant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4614E36-9C74-619C-FB57-B3760F18E9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0AFF2205-D44D-15C8-3C75-1A2AE726CD2B}"/>
              </a:ext>
            </a:extLst>
          </p:cNvPr>
          <p:cNvSpPr txBox="1">
            <a:spLocks/>
          </p:cNvSpPr>
          <p:nvPr/>
        </p:nvSpPr>
        <p:spPr>
          <a:xfrm>
            <a:off x="684213" y="476250"/>
            <a:ext cx="7499350" cy="8645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AT" altLang="de-DE" dirty="0">
                <a:solidFill>
                  <a:srgbClr val="FF0000"/>
                </a:solidFill>
              </a:rPr>
              <a:t>Antragstellung Pflegegeld !!!</a:t>
            </a:r>
            <a:endParaRPr lang="de-DE" altLang="de-DE" dirty="0">
              <a:solidFill>
                <a:srgbClr val="FF0000"/>
              </a:solidFill>
            </a:endParaRP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D764EC60-DD5A-4A0D-6374-014806F5CD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98" t="22177" r="18648" b="26855"/>
          <a:stretch/>
        </p:blipFill>
        <p:spPr bwMode="auto">
          <a:xfrm>
            <a:off x="179512" y="2204864"/>
            <a:ext cx="8806190" cy="4176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7395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0F14858-D0D4-19C3-2FAB-F55B89188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136DCF5F-BEF4-A0CC-03DD-DB224C2FFE6E}"/>
              </a:ext>
            </a:extLst>
          </p:cNvPr>
          <p:cNvSpPr txBox="1">
            <a:spLocks noChangeArrowheads="1"/>
          </p:cNvSpPr>
          <p:nvPr/>
        </p:nvSpPr>
        <p:spPr>
          <a:xfrm>
            <a:off x="436833" y="476672"/>
            <a:ext cx="8219951" cy="6549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altLang="de-DE" sz="3800" u="sng" dirty="0">
                <a:latin typeface="Times New Roman" panose="02020603050405020304" pitchFamily="18" charset="0"/>
              </a:rPr>
              <a:t>Möglichkeiten einer Pflege / Betreuung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F21BAFFE-8994-0460-00CE-C65BAA522A0B}"/>
              </a:ext>
            </a:extLst>
          </p:cNvPr>
          <p:cNvSpPr txBox="1">
            <a:spLocks noChangeArrowheads="1"/>
          </p:cNvSpPr>
          <p:nvPr/>
        </p:nvSpPr>
        <p:spPr>
          <a:xfrm>
            <a:off x="373380" y="1677764"/>
            <a:ext cx="8281987" cy="439248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ct val="60000"/>
              </a:spcBef>
            </a:pPr>
            <a:r>
              <a:rPr lang="de-DE" altLang="de-DE" u="sng" dirty="0">
                <a:solidFill>
                  <a:schemeClr val="tx1"/>
                </a:solidFill>
              </a:rPr>
              <a:t>zu Hause:</a:t>
            </a:r>
          </a:p>
          <a:p>
            <a:pPr marL="914400" lvl="1" indent="-457200" algn="l">
              <a:spcBef>
                <a:spcPct val="60000"/>
              </a:spcBef>
              <a:buFont typeface="Arial" panose="020B0604020202020204" pitchFamily="34" charset="0"/>
              <a:buChar char="•"/>
            </a:pPr>
            <a:r>
              <a:rPr lang="de-DE" altLang="de-DE" dirty="0">
                <a:solidFill>
                  <a:schemeClr val="tx1"/>
                </a:solidFill>
              </a:rPr>
              <a:t>pflegende Angehörige</a:t>
            </a:r>
          </a:p>
          <a:p>
            <a:pPr marL="914400" lvl="1" indent="-457200" algn="l">
              <a:spcBef>
                <a:spcPct val="60000"/>
              </a:spcBef>
              <a:buFont typeface="Arial" panose="020B0604020202020204" pitchFamily="34" charset="0"/>
              <a:buChar char="•"/>
            </a:pPr>
            <a:r>
              <a:rPr lang="de-AT" altLang="de-DE" dirty="0">
                <a:solidFill>
                  <a:schemeClr val="tx1"/>
                </a:solidFill>
              </a:rPr>
              <a:t>„24-Stunden-Betreuung“</a:t>
            </a:r>
          </a:p>
          <a:p>
            <a:pPr marL="914400" lvl="1" indent="-457200" algn="l">
              <a:spcBef>
                <a:spcPct val="60000"/>
              </a:spcBef>
              <a:buFont typeface="Arial" panose="020B0604020202020204" pitchFamily="34" charset="0"/>
              <a:buChar char="•"/>
            </a:pPr>
            <a:r>
              <a:rPr lang="de-AT" altLang="de-DE" dirty="0">
                <a:solidFill>
                  <a:schemeClr val="tx1"/>
                </a:solidFill>
              </a:rPr>
              <a:t>Mobilen Dienst  (Hauskrankenpflege)</a:t>
            </a:r>
            <a:endParaRPr lang="de-DE" altLang="de-DE" dirty="0">
              <a:solidFill>
                <a:schemeClr val="tx1"/>
              </a:solidFill>
            </a:endParaRPr>
          </a:p>
          <a:p>
            <a:pPr algn="l">
              <a:spcBef>
                <a:spcPct val="60000"/>
              </a:spcBef>
            </a:pPr>
            <a:endParaRPr lang="de-DE" altLang="de-DE" sz="1400" u="sng" dirty="0">
              <a:solidFill>
                <a:schemeClr val="tx1"/>
              </a:solidFill>
            </a:endParaRPr>
          </a:p>
          <a:p>
            <a:pPr algn="l">
              <a:spcBef>
                <a:spcPct val="60000"/>
              </a:spcBef>
            </a:pPr>
            <a:endParaRPr lang="de-DE" altLang="de-DE" sz="1400" u="sng" dirty="0">
              <a:solidFill>
                <a:schemeClr val="tx1"/>
              </a:solidFill>
            </a:endParaRPr>
          </a:p>
          <a:p>
            <a:pPr algn="l">
              <a:spcBef>
                <a:spcPct val="60000"/>
              </a:spcBef>
            </a:pPr>
            <a:endParaRPr lang="de-DE" altLang="de-DE" sz="1400" u="sng" dirty="0">
              <a:solidFill>
                <a:schemeClr val="tx1"/>
              </a:solidFill>
            </a:endParaRPr>
          </a:p>
          <a:p>
            <a:pPr algn="l">
              <a:spcBef>
                <a:spcPct val="60000"/>
              </a:spcBef>
            </a:pPr>
            <a:r>
              <a:rPr lang="de-DE" altLang="de-DE" u="sng" dirty="0">
                <a:solidFill>
                  <a:schemeClr val="tx1"/>
                </a:solidFill>
              </a:rPr>
              <a:t>Pflegeeinrichtung („Pflegeheim“)</a:t>
            </a:r>
          </a:p>
          <a:p>
            <a:pPr>
              <a:buFontTx/>
              <a:buNone/>
            </a:pPr>
            <a:endParaRPr lang="de-DE" altLang="de-DE" dirty="0"/>
          </a:p>
        </p:txBody>
      </p:sp>
      <p:pic>
        <p:nvPicPr>
          <p:cNvPr id="7" name="Picture 5">
            <a:extLst>
              <a:ext uri="{FF2B5EF4-FFF2-40B4-BE49-F238E27FC236}">
                <a16:creationId xmlns:a16="http://schemas.microsoft.com/office/drawing/2014/main" id="{5B925643-0663-663E-D1C1-840F17C10E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54" r="4446"/>
          <a:stretch/>
        </p:blipFill>
        <p:spPr bwMode="auto">
          <a:xfrm>
            <a:off x="6444207" y="4869160"/>
            <a:ext cx="2448273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Bild 2" descr="C:\Users\nahg\AppData\Local\Microsoft\Windows\INetCache\Content.MSO\9AFD763.tmp"/>
          <p:cNvPicPr/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050" t="11319" r="16142" b="14767"/>
          <a:stretch/>
        </p:blipFill>
        <p:spPr bwMode="auto">
          <a:xfrm>
            <a:off x="2411760" y="1340768"/>
            <a:ext cx="1368152" cy="10518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51828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3AFD373-C3FD-DF46-29CB-E7BC539B9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8</a:t>
            </a:fld>
            <a:endParaRPr lang="de-DE" dirty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BABC1C24-9A96-597A-00AD-E844CF3B663C}"/>
              </a:ext>
            </a:extLst>
          </p:cNvPr>
          <p:cNvSpPr txBox="1">
            <a:spLocks noChangeArrowheads="1"/>
          </p:cNvSpPr>
          <p:nvPr/>
        </p:nvSpPr>
        <p:spPr>
          <a:xfrm>
            <a:off x="611560" y="666513"/>
            <a:ext cx="7499350" cy="706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AT" altLang="de-DE" sz="3600" u="sng" dirty="0"/>
              <a:t>„pflegende Angehörige“ - Unterstützungen </a:t>
            </a:r>
            <a:endParaRPr lang="de-AT" altLang="de-DE" sz="2800" u="sng" dirty="0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966DFD53-BA0F-DF64-1AAC-054E3259B9A0}"/>
              </a:ext>
            </a:extLst>
          </p:cNvPr>
          <p:cNvSpPr txBox="1">
            <a:spLocks noChangeArrowheads="1"/>
          </p:cNvSpPr>
          <p:nvPr/>
        </p:nvSpPr>
        <p:spPr>
          <a:xfrm>
            <a:off x="467544" y="2276872"/>
            <a:ext cx="8542312" cy="36957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lnSpc>
                <a:spcPct val="120000"/>
              </a:lnSpc>
              <a:spcBef>
                <a:spcPct val="40000"/>
              </a:spcBef>
              <a:buFont typeface="Wingdings" panose="05000000000000000000" pitchFamily="2" charset="2"/>
              <a:buChar char="Ø"/>
              <a:defRPr/>
            </a:pPr>
            <a:r>
              <a:rPr lang="de-AT" altLang="de-DE" u="sng" dirty="0">
                <a:solidFill>
                  <a:schemeClr val="tx1"/>
                </a:solidFill>
              </a:rPr>
              <a:t>Angehörigenbonus</a:t>
            </a:r>
          </a:p>
          <a:p>
            <a:pPr lvl="1" algn="l">
              <a:lnSpc>
                <a:spcPct val="120000"/>
              </a:lnSpc>
              <a:spcBef>
                <a:spcPct val="40000"/>
              </a:spcBef>
              <a:defRPr/>
            </a:pPr>
            <a:r>
              <a:rPr lang="de-AT" altLang="de-DE" dirty="0">
                <a:solidFill>
                  <a:schemeClr val="tx1"/>
                </a:solidFill>
              </a:rPr>
              <a:t>mind. </a:t>
            </a:r>
            <a:r>
              <a:rPr lang="de-AT" altLang="de-DE" dirty="0" err="1">
                <a:solidFill>
                  <a:schemeClr val="tx1"/>
                </a:solidFill>
              </a:rPr>
              <a:t>Pfl.Stufe</a:t>
            </a:r>
            <a:r>
              <a:rPr lang="de-AT" altLang="de-DE" dirty="0">
                <a:solidFill>
                  <a:schemeClr val="tx1"/>
                </a:solidFill>
              </a:rPr>
              <a:t> 4,  € 130,--/</a:t>
            </a:r>
            <a:r>
              <a:rPr lang="de-AT" altLang="de-DE" dirty="0" err="1">
                <a:solidFill>
                  <a:schemeClr val="tx1"/>
                </a:solidFill>
              </a:rPr>
              <a:t>mtl</a:t>
            </a:r>
            <a:r>
              <a:rPr lang="de-AT" altLang="de-DE" dirty="0">
                <a:solidFill>
                  <a:schemeClr val="tx1"/>
                </a:solidFill>
              </a:rPr>
              <a:t>,  (PVA, </a:t>
            </a:r>
            <a:r>
              <a:rPr lang="de-AT" altLang="de-DE" dirty="0" err="1">
                <a:solidFill>
                  <a:schemeClr val="tx1"/>
                </a:solidFill>
              </a:rPr>
              <a:t>BVAeB</a:t>
            </a:r>
            <a:r>
              <a:rPr lang="de-AT" altLang="de-DE" dirty="0">
                <a:solidFill>
                  <a:schemeClr val="tx1"/>
                </a:solidFill>
              </a:rPr>
              <a:t>, SVS) </a:t>
            </a:r>
          </a:p>
          <a:p>
            <a:pPr algn="l">
              <a:lnSpc>
                <a:spcPct val="120000"/>
              </a:lnSpc>
              <a:spcBef>
                <a:spcPct val="40000"/>
              </a:spcBef>
              <a:defRPr/>
            </a:pPr>
            <a:endParaRPr lang="de-AT" altLang="de-DE" sz="2000" dirty="0">
              <a:solidFill>
                <a:schemeClr val="tx1"/>
              </a:solidFill>
            </a:endParaRPr>
          </a:p>
          <a:p>
            <a:pPr marL="457200" indent="-457200" algn="l">
              <a:spcBef>
                <a:spcPct val="40000"/>
              </a:spcBef>
              <a:buFont typeface="Wingdings" panose="05000000000000000000" pitchFamily="2" charset="2"/>
              <a:buChar char="Ø"/>
              <a:defRPr/>
            </a:pPr>
            <a:r>
              <a:rPr lang="de-AT" altLang="de-DE" u="sng" dirty="0">
                <a:solidFill>
                  <a:schemeClr val="tx1"/>
                </a:solidFill>
              </a:rPr>
              <a:t>Urlaubszuschuss</a:t>
            </a:r>
          </a:p>
          <a:p>
            <a:pPr lvl="1" algn="l">
              <a:spcBef>
                <a:spcPct val="40000"/>
              </a:spcBef>
              <a:defRPr/>
            </a:pPr>
            <a:r>
              <a:rPr lang="de-AT" altLang="de-DE" dirty="0">
                <a:solidFill>
                  <a:schemeClr val="tx1"/>
                </a:solidFill>
              </a:rPr>
              <a:t>mind. </a:t>
            </a:r>
            <a:r>
              <a:rPr lang="de-AT" altLang="de-DE" dirty="0" err="1">
                <a:solidFill>
                  <a:schemeClr val="tx1"/>
                </a:solidFill>
              </a:rPr>
              <a:t>Pfl.Stufe</a:t>
            </a:r>
            <a:r>
              <a:rPr lang="de-AT" altLang="de-DE" dirty="0">
                <a:solidFill>
                  <a:schemeClr val="tx1"/>
                </a:solidFill>
              </a:rPr>
              <a:t> 3,  bis € 225,-- in NÖ,  bis € 175,- in Ö.</a:t>
            </a:r>
          </a:p>
          <a:p>
            <a:pPr lvl="1" algn="l">
              <a:lnSpc>
                <a:spcPct val="120000"/>
              </a:lnSpc>
              <a:spcBef>
                <a:spcPct val="40000"/>
              </a:spcBef>
              <a:defRPr/>
            </a:pPr>
            <a:endParaRPr lang="de-AT" altLang="de-D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3211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F39C173-7BB0-1373-7701-9D9FCB79A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9</a:t>
            </a:fld>
            <a:endParaRPr lang="de-DE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CE8665D-71BC-2410-04C4-25EDB09B6CAE}"/>
              </a:ext>
            </a:extLst>
          </p:cNvPr>
          <p:cNvSpPr txBox="1">
            <a:spLocks noChangeArrowheads="1"/>
          </p:cNvSpPr>
          <p:nvPr/>
        </p:nvSpPr>
        <p:spPr>
          <a:xfrm>
            <a:off x="971600" y="692696"/>
            <a:ext cx="749935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altLang="de-DE" u="sng" dirty="0">
                <a:latin typeface="Times New Roman" panose="02020603050405020304" pitchFamily="18" charset="0"/>
              </a:rPr>
              <a:t>„24-Stunden-Betreuung“</a:t>
            </a:r>
          </a:p>
        </p:txBody>
      </p:sp>
      <p:pic>
        <p:nvPicPr>
          <p:cNvPr id="6" name="Picture 13" descr="MCj03201220000[1]">
            <a:extLst>
              <a:ext uri="{FF2B5EF4-FFF2-40B4-BE49-F238E27FC236}">
                <a16:creationId xmlns:a16="http://schemas.microsoft.com/office/drawing/2014/main" id="{E47B8502-3705-8BCA-EAB2-C016FED7A4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59632" y="2348880"/>
            <a:ext cx="6121400" cy="3605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70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f:fields xmlns:f="http://schemas.fabasoft.com/folio/2007/fields" catsources="">
  <f:record>
    <f:field ref="doc_FSCFOLIO_1_1001_FieldDocumentNumber" text=""/>
    <f:field ref="doc_FSCFOLIO_1_1001_FieldSubject" text="" edit="true"/>
    <f:field ref="FSCFOLIO_1_1001_SignaturesFldCtx_FSCFOLIO_1_1001_FieldLastSignature" text=""/>
    <f:field ref="FSCFOLIO_1_1001_SignaturesFldCtx_FSCFOLIO_1_1001_FieldLastSignatureBy" text=""/>
    <f:field ref="FSCFOLIO_1_1001_SignaturesFldCtx_FSCFOLIO_1_1001_FieldLastSignatureAt" date="" text=""/>
    <f:field ref="FSCFOLIO_1_1001_SignaturesFldCtx_FSCFOLIO_1_1001_FieldLastSignatureRemark" text=""/>
    <f:field ref="FSCFOLIO_1_1001_FieldCurrentUser" text="Petra Kremlicka"/>
    <f:field ref="FSCFOLIO_1_1001_FieldCurrentDate" text="10.01.2024 08:32"/>
    <f:field ref="objvalidfrom" date="" text="" edit="true"/>
    <f:field ref="objvalidto" date="" text="" edit="true"/>
    <f:field ref="FSCFOLIO_1_1001_FieldReleasedVersionDate" text=""/>
    <f:field ref="FSCFOLIO_1_1001_FieldReleasedVersionNr" text=""/>
    <f:field ref="CCAPRECONFIG_15_1001_Objektname" text="Präsentation_Gesundheitsgipfel / Fachgespräch FAG_2024_V3" edit="true"/>
    <f:field ref="CCAPRECONFIG_15_1001_Objektname" text="Präsentation_Gesundheitsgipfel / Fachgespräch FAG_2024_V3" edit="true"/>
    <f:field ref="objname" text="Präsentation_Gesundheitsgipfel / Fachgespräch FAG_2024_V3" edit="true"/>
    <f:field ref="objsubject" text="" edit="true"/>
    <f:field ref="objcreatedby" text="Kremlicka, Petra"/>
    <f:field ref="objcreatedat" date="2024-01-09T15:52:00" text="09.01.2024 15:52:00"/>
    <f:field ref="objchangedby" text="Kremlicka, Petra"/>
    <f:field ref="objmodifiedat" date="2024-01-09T22:38:02" text="09.01.2024 22:38:02"/>
  </f:record>
  <f:display text="Serienbrief">
    <f:field ref="doc_FSCFOLIO_1_1001_FieldDocumentNumber" text="Dokument Nummer"/>
    <f:field ref="doc_FSCFOLIO_1_1001_FieldSubject" text="Betreff"/>
  </f:display>
  <f:display text="Unterschriften">
    <f:field ref="FSCFOLIO_1_1001_SignaturesFldCtx_FSCFOLIO_1_1001_FieldLastSignature" text="Letzte Unterschrift"/>
    <f:field ref="FSCFOLIO_1_1001_SignaturesFldCtx_FSCFOLIO_1_1001_FieldLastSignatureBy" text="Letzte Unterschrift von"/>
    <f:field ref="FSCFOLIO_1_1001_SignaturesFldCtx_FSCFOLIO_1_1001_FieldLastSignatureAt" text="Letzte Unterschrift am/um"/>
    <f:field ref="FSCFOLIO_1_1001_SignaturesFldCtx_FSCFOLIO_1_1001_FieldLastSignatureRemark" text="Bemerkung der letzten Unterschrift"/>
  </f:display>
  <f:display text="Allgemein">
    <f:field ref="FSCFOLIO_1_1001_FieldCurrentUser" text="Aktueller Benutzer"/>
    <f:field ref="FSCFOLIO_1_1001_FieldCurrentDate" text="Aktueller Zeitpunkt"/>
    <f:field ref="objvalidfrom" text="Gültig ab" dateonly="true"/>
    <f:field ref="objvalidto" text="Gültig bis" dateonly="true"/>
    <f:field ref="FSCFOLIO_1_1001_FieldReleasedVersionDate" text="Freigegebene Version vom"/>
    <f:field ref="FSCFOLIO_1_1001_FieldReleasedVersionNr" text="Freigegebene Versionsnummer"/>
    <f:field ref="CCAPRECONFIG_15_1001_Objektname" text="Objektname"/>
    <f:field ref="objname" text="Name"/>
    <f:field ref="objsubject" text="FSC Betreff"/>
    <f:field ref="objcreatedby" text="Erzeugt von"/>
    <f:field ref="objcreatedat" text="Erzeugt am/um"/>
    <f:field ref="objchangedby" text="Letzte Änderung von"/>
    <f:field ref="objmodifiedat" text="Letzte Änderung am/um"/>
  </f:display>
</f:fields>
</file>

<file path=customXml/itemProps1.xml><?xml version="1.0" encoding="utf-8"?>
<ds:datastoreItem xmlns:ds="http://schemas.openxmlformats.org/officeDocument/2006/customXml" ds:itemID="{4E8A9591-F074-446B-902F-511FF79C122F}">
  <ds:schemaRefs>
    <ds:schemaRef ds:uri="http://schemas.fabasoft.com/folio/2007/field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421</Words>
  <Application>Microsoft Office PowerPoint</Application>
  <PresentationFormat>Bildschirmpräsentation (4:3)</PresentationFormat>
  <Paragraphs>113</Paragraphs>
  <Slides>19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19</vt:i4>
      </vt:variant>
    </vt:vector>
  </HeadingPairs>
  <TitlesOfParts>
    <vt:vector size="28" baseType="lpstr">
      <vt:lpstr>ＭＳ Ｐゴシック</vt:lpstr>
      <vt:lpstr>Arial</vt:lpstr>
      <vt:lpstr>Calibri</vt:lpstr>
      <vt:lpstr>Dunant</vt:lpstr>
      <vt:lpstr>Dunant Medium</vt:lpstr>
      <vt:lpstr>Impact</vt:lpstr>
      <vt:lpstr>Times New Roman</vt:lpstr>
      <vt:lpstr>Wingdings</vt:lpstr>
      <vt:lpstr>Larissa-Design</vt:lpstr>
      <vt:lpstr>PowerPoint-Präsentation</vt:lpstr>
      <vt:lpstr>PowerPoint-Präsentation</vt:lpstr>
      <vt:lpstr>PowerPoint-Präsentation</vt:lpstr>
      <vt:lpstr>PowerPoint-Präsentation</vt:lpstr>
      <vt:lpstr>Vorsorgevollmacht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Thomas Klameth</dc:creator>
  <cp:lastModifiedBy>Heilig Gerhard (GS4)</cp:lastModifiedBy>
  <cp:revision>416</cp:revision>
  <cp:lastPrinted>2025-05-27T15:00:32Z</cp:lastPrinted>
  <dcterms:created xsi:type="dcterms:W3CDTF">2021-01-29T18:47:43Z</dcterms:created>
  <dcterms:modified xsi:type="dcterms:W3CDTF">2025-06-10T08:54:10Z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FSC#FSCLAKIS@15.1000:Abgeschlossen">
    <vt:lpwstr/>
  </property>
  <property fmtid="{D5CDD505-2E9C-101B-9397-08002B2CF9AE}" pid="3" name="FSC#FSCLAKIS@15.1000:Abgezeichnet_am">
    <vt:lpwstr/>
  </property>
  <property fmtid="{D5CDD505-2E9C-101B-9397-08002B2CF9AE}" pid="4" name="FSC#FSCLAKIS@15.1000:Abgezeichnet_von">
    <vt:lpwstr/>
  </property>
  <property fmtid="{D5CDD505-2E9C-101B-9397-08002B2CF9AE}" pid="5" name="FSC#FSCLAKIS@15.1000:Abgezeichnet2_am">
    <vt:lpwstr/>
  </property>
  <property fmtid="{D5CDD505-2E9C-101B-9397-08002B2CF9AE}" pid="6" name="FSC#FSCLAKIS@15.1000:Abgezeichnet2_von">
    <vt:lpwstr/>
  </property>
  <property fmtid="{D5CDD505-2E9C-101B-9397-08002B2CF9AE}" pid="7" name="FSC#FSCLAKIS@15.1000:Abschriftsklausel">
    <vt:lpwstr/>
  </property>
  <property fmtid="{D5CDD505-2E9C-101B-9397-08002B2CF9AE}" pid="8" name="FSC#FSCLAKIS@15.1000:AktBetreff">
    <vt:lpwstr>Abteilung GS7</vt:lpwstr>
  </property>
  <property fmtid="{D5CDD505-2E9C-101B-9397-08002B2CF9AE}" pid="9" name="FSC#FSCLAKIS@15.1000:Bearbeiter_Tit_NN">
    <vt:lpwstr>Kremlicka</vt:lpwstr>
  </property>
  <property fmtid="{D5CDD505-2E9C-101B-9397-08002B2CF9AE}" pid="10" name="FSC#FSCLAKIS@15.1000:Bearbeiter_Tit_VN_NN">
    <vt:lpwstr>Petra Kremlicka</vt:lpwstr>
  </property>
  <property fmtid="{D5CDD505-2E9C-101B-9397-08002B2CF9AE}" pid="11" name="FSC#FSCLAKIS@15.1000:Beilagen">
    <vt:lpwstr/>
  </property>
  <property fmtid="{D5CDD505-2E9C-101B-9397-08002B2CF9AE}" pid="12" name="FSC#FSCLAKIS@15.1000:Betreff">
    <vt:lpwstr>ABT, Konzept Reorganisation Abteilung GS7</vt:lpwstr>
  </property>
  <property fmtid="{D5CDD505-2E9C-101B-9397-08002B2CF9AE}" pid="13" name="FSC#FSCLAKIS@15.1000:Bezug">
    <vt:lpwstr/>
  </property>
  <property fmtid="{D5CDD505-2E9C-101B-9397-08002B2CF9AE}" pid="14" name="FSC#FSCLAKIS@15.1000:DW_Bearbeiter">
    <vt:lpwstr>16394</vt:lpwstr>
  </property>
  <property fmtid="{D5CDD505-2E9C-101B-9397-08002B2CF9AE}" pid="15" name="FSC#FSCLAKIS@15.1000:DW_Eigentuemer_Zuschrift">
    <vt:lpwstr/>
  </property>
  <property fmtid="{D5CDD505-2E9C-101B-9397-08002B2CF9AE}" pid="16" name="FSC#FSCLAKIS@15.1000:Geschlecht_Bearbeiter">
    <vt:lpwstr>Weiblich</vt:lpwstr>
  </property>
  <property fmtid="{D5CDD505-2E9C-101B-9397-08002B2CF9AE}" pid="17" name="FSC#FSCLAKIS@15.1000:Geschlecht_Eigentuemer_Zuschrift">
    <vt:lpwstr/>
  </property>
  <property fmtid="{D5CDD505-2E9C-101B-9397-08002B2CF9AE}" pid="18" name="FSC#FSCLAKIS@15.1000:Eigentuemer_Zuschrift_Tit_NN">
    <vt:lpwstr/>
  </property>
  <property fmtid="{D5CDD505-2E9C-101B-9397-08002B2CF9AE}" pid="19" name="FSC#FSCLAKIS@15.1000:Eigentuemer_Zuschrift_Tit_VN_NN">
    <vt:lpwstr/>
  </property>
  <property fmtid="{D5CDD505-2E9C-101B-9397-08002B2CF9AE}" pid="20" name="FSC#FSCLAKIS@15.1000:Erzeugt_am">
    <vt:lpwstr>14.02.2021</vt:lpwstr>
  </property>
  <property fmtid="{D5CDD505-2E9C-101B-9397-08002B2CF9AE}" pid="21" name="FSC#FSCLAKIS@15.1000:Fertigungsklausel">
    <vt:lpwstr/>
  </property>
  <property fmtid="{D5CDD505-2E9C-101B-9397-08002B2CF9AE}" pid="22" name="FSC#FSCLAKIS@15.1000:Fertigungsklausel2">
    <vt:lpwstr/>
  </property>
  <property fmtid="{D5CDD505-2E9C-101B-9397-08002B2CF9AE}" pid="23" name="FSC#FSCLAKIS@15.1000:Kennzeichen">
    <vt:lpwstr>GS7-ABT-1/146-2020</vt:lpwstr>
  </property>
  <property fmtid="{D5CDD505-2E9C-101B-9397-08002B2CF9AE}" pid="24" name="FSC#FSCLAKIS@15.1000:Objektname">
    <vt:lpwstr>PowerPoint-Präsentation 14022021 1</vt:lpwstr>
  </property>
  <property fmtid="{D5CDD505-2E9C-101B-9397-08002B2CF9AE}" pid="25" name="FSC#FSCLAKIS@15.1000:RsabAbsender">
    <vt:lpwstr>Amt der NÖ Landesregierung_x000d_
Abteilung Landeskliniken und Landesbetreuungszentren_x000d_
Landhausplatz 1_x000d_
3109 St. Pölten</vt:lpwstr>
  </property>
  <property fmtid="{D5CDD505-2E9C-101B-9397-08002B2CF9AE}" pid="26" name="FSC#FSCLAKIS@15.1000:Text_nach_Fertigung">
    <vt:lpwstr/>
  </property>
  <property fmtid="{D5CDD505-2E9C-101B-9397-08002B2CF9AE}" pid="27" name="FSC#FSCLAKIS@15.1000:Unterschrieben_am">
    <vt:lpwstr/>
  </property>
  <property fmtid="{D5CDD505-2E9C-101B-9397-08002B2CF9AE}" pid="28" name="FSC#FSCLAKIS@15.1000:Unterschrieben_von">
    <vt:lpwstr/>
  </property>
  <property fmtid="{D5CDD505-2E9C-101B-9397-08002B2CF9AE}" pid="29" name="FSC#FSCLAKIS@15.1000:Unterschrieben2_am">
    <vt:lpwstr/>
  </property>
  <property fmtid="{D5CDD505-2E9C-101B-9397-08002B2CF9AE}" pid="30" name="FSC#FSCLAKIS@15.1000:Unterschrieben2_von">
    <vt:lpwstr/>
  </property>
  <property fmtid="{D5CDD505-2E9C-101B-9397-08002B2CF9AE}" pid="31" name="FSC#FSCLAKIS@15.1000:Unterschrieben_von_Tit_VN_NN_gsp">
    <vt:lpwstr/>
  </property>
  <property fmtid="{D5CDD505-2E9C-101B-9397-08002B2CF9AE}" pid="32" name="FSC#FSCLAKIS@15.1000:Unterschrieben_von_Tit_VN_NN_ng">
    <vt:lpwstr/>
  </property>
  <property fmtid="{D5CDD505-2E9C-101B-9397-08002B2CF9AE}" pid="33" name="FSC#FSCLAKIS@15.1000:Gesperrt_Bearbeiter">
    <vt:lpwstr>K r e m l i c k a</vt:lpwstr>
  </property>
  <property fmtid="{D5CDD505-2E9C-101B-9397-08002B2CF9AE}" pid="34" name="FSC#FSCLAKIS@15.1000:Systemaenderungszeitpunkt">
    <vt:lpwstr>15. Februar 2021</vt:lpwstr>
  </property>
  <property fmtid="{D5CDD505-2E9C-101B-9397-08002B2CF9AE}" pid="35" name="FSC#FSCLAKIS@15.1000:Eingangsdatum_ON">
    <vt:lpwstr/>
  </property>
  <property fmtid="{D5CDD505-2E9C-101B-9397-08002B2CF9AE}" pid="36" name="FSC#FSCLAKIS@15.1000:Frist_ON">
    <vt:lpwstr/>
  </property>
  <property fmtid="{D5CDD505-2E9C-101B-9397-08002B2CF9AE}" pid="37" name="FSC#FSCLAKIS@15.1000:Anmerkung_ON">
    <vt:lpwstr/>
  </property>
  <property fmtid="{D5CDD505-2E9C-101B-9397-08002B2CF9AE}" pid="38" name="FSC#FSCLAKIS@15.1000:Inhalt_ON">
    <vt:lpwstr/>
  </property>
  <property fmtid="{D5CDD505-2E9C-101B-9397-08002B2CF9AE}" pid="39" name="FSC#FSCLAKIS@15.1000:Hinweis_ON">
    <vt:lpwstr/>
  </property>
  <property fmtid="{D5CDD505-2E9C-101B-9397-08002B2CF9AE}" pid="40" name="FSC#FSCLAKIS@15.1000:Erledigung_ON">
    <vt:lpwstr/>
  </property>
  <property fmtid="{D5CDD505-2E9C-101B-9397-08002B2CF9AE}" pid="41" name="FSC#FSCLAKIS@15.1000:DVR">
    <vt:lpwstr/>
  </property>
  <property fmtid="{D5CDD505-2E9C-101B-9397-08002B2CF9AE}" pid="42" name="FSC#FSCLAKIS@15.1000:Eigentuemer_Objekt_Tit_VN_NN">
    <vt:lpwstr>Petra Kremlicka</vt:lpwstr>
  </property>
  <property fmtid="{D5CDD505-2E9C-101B-9397-08002B2CF9AE}" pid="43" name="FSC#FSCLAKIS@15.1000:DW_Eigentuemer_Objekt">
    <vt:lpwstr>16394</vt:lpwstr>
  </property>
  <property fmtid="{D5CDD505-2E9C-101B-9397-08002B2CF9AE}" pid="44" name="FSC#NOELLAKISFORMSPROP@1000.8803:xmldata3n">
    <vt:lpwstr>TEXT: LEER (!)</vt:lpwstr>
  </property>
  <property fmtid="{D5CDD505-2E9C-101B-9397-08002B2CF9AE}" pid="45" name="FSC#NOELLAKISFORMSPROP@1000.8803:xmldata10n">
    <vt:lpwstr>TEXT: LEER (!)</vt:lpwstr>
  </property>
  <property fmtid="{D5CDD505-2E9C-101B-9397-08002B2CF9AE}" pid="46" name="FSC#NOELLAKISFORMSPROP@1000.8803:xmldata100n">
    <vt:lpwstr>kein Rechtsgeschäft</vt:lpwstr>
  </property>
  <property fmtid="{D5CDD505-2E9C-101B-9397-08002B2CF9AE}" pid="47" name="FSC#NOELLAKISFORMSPROP@1000.8803:xmldata101n">
    <vt:lpwstr>kein Datum</vt:lpwstr>
  </property>
  <property fmtid="{D5CDD505-2E9C-101B-9397-08002B2CF9AE}" pid="48" name="FSC#NOELLAKISFORMSPROP@1000.8803:xmldata102n">
    <vt:lpwstr>Keine Aktenzahl des Rechtsgeschäfts erfasst</vt:lpwstr>
  </property>
  <property fmtid="{D5CDD505-2E9C-101B-9397-08002B2CF9AE}" pid="49" name="FSC#NOELLAKISFORMSPROP@1000.8803:xmldata20n">
    <vt:lpwstr>TEXT: LEER (!)</vt:lpwstr>
  </property>
  <property fmtid="{D5CDD505-2E9C-101B-9397-08002B2CF9AE}" pid="50" name="FSC#NOELLAKISFORMSPROP@1000.8803:xmldata103n">
    <vt:lpwstr/>
  </property>
  <property fmtid="{D5CDD505-2E9C-101B-9397-08002B2CF9AE}" pid="51" name="FSC#NOELLAKISFORMSPROP@1000.8803:xmldata104n">
    <vt:lpwstr>Kein Zuschlag - Datum erfasst</vt:lpwstr>
  </property>
  <property fmtid="{D5CDD505-2E9C-101B-9397-08002B2CF9AE}" pid="52" name="FSC#NOELLAKISFORMSPROP@1000.8803:xmldata105n">
    <vt:lpwstr>Kein Zuschlag - Zahl erfasst</vt:lpwstr>
  </property>
  <property fmtid="{D5CDD505-2E9C-101B-9397-08002B2CF9AE}" pid="53" name="FSC#NOELLAKISFORMSPROP@1000.8803:xmldata30n">
    <vt:lpwstr>Kein Vertreter erfasst</vt:lpwstr>
  </property>
  <property fmtid="{D5CDD505-2E9C-101B-9397-08002B2CF9AE}" pid="54" name="FSC#NOELLAKISFORMSPROP@1000.8803:xmldataVertrEntn">
    <vt:lpwstr>Kein Vertreter erfasst</vt:lpwstr>
  </property>
  <property fmtid="{D5CDD505-2E9C-101B-9397-08002B2CF9AE}" pid="55" name="FSC#NOELLAKISFORMSPROP@1000.8803:xmldataGrundstEntn">
    <vt:lpwstr>TEXT: LEER (!)</vt:lpwstr>
  </property>
  <property fmtid="{D5CDD505-2E9C-101B-9397-08002B2CF9AE}" pid="56" name="FSC#NOELLAKISFORMSPROP@1000.8803:xmldataGVAVerkn">
    <vt:lpwstr>TEXT: LEER (!)</vt:lpwstr>
  </property>
  <property fmtid="{D5CDD505-2E9C-101B-9397-08002B2CF9AE}" pid="57" name="FSC#NOELLAKISFORMSPROP@1000.8803:xmldataGVAKaeufern">
    <vt:lpwstr>TEXT: LEER (!)</vt:lpwstr>
  </property>
  <property fmtid="{D5CDD505-2E9C-101B-9397-08002B2CF9AE}" pid="58" name="FSC#NOELLAKISFORMSPROP@1000.8803:xmldataGVARechtsgeschn">
    <vt:lpwstr>kein Rechtsgeschäft</vt:lpwstr>
  </property>
  <property fmtid="{D5CDD505-2E9C-101B-9397-08002B2CF9AE}" pid="59" name="FSC#NOELLAKISFORMSPROP@1000.8803:xmldataGVA_RG_datn">
    <vt:lpwstr>kein Datum</vt:lpwstr>
  </property>
  <property fmtid="{D5CDD505-2E9C-101B-9397-08002B2CF9AE}" pid="60" name="FSC#NOELLAKISFORMSPROP@1000.8803:xmldata_RG_Zahl_GVAn">
    <vt:lpwstr>Keine Aktenzahl des Rechtsgeschäfts erfasst</vt:lpwstr>
  </property>
  <property fmtid="{D5CDD505-2E9C-101B-9397-08002B2CF9AE}" pid="61" name="FSC#NOELLAKISFORMSPROP@1000.8803:xmldata_grundstueck_GVAn">
    <vt:lpwstr>TEXT: LEER (!)</vt:lpwstr>
  </property>
  <property fmtid="{D5CDD505-2E9C-101B-9397-08002B2CF9AE}" pid="62" name="FSC#NOELLAKISFORMSPROP@1000.8803:xmldataZuschlagGVAn">
    <vt:lpwstr/>
  </property>
  <property fmtid="{D5CDD505-2E9C-101B-9397-08002B2CF9AE}" pid="63" name="FSC#NOELLAKISFORMSPROP@1000.8803:xmldata_ZuDat_GVAn">
    <vt:lpwstr>Kein Zuschlag - Datum erfasst</vt:lpwstr>
  </property>
  <property fmtid="{D5CDD505-2E9C-101B-9397-08002B2CF9AE}" pid="64" name="FSC#NOELLAKISFORMSPROP@1000.8803:xmldata_ZuZahl_GVAn">
    <vt:lpwstr>Kein Zuschlag - Zahl erfasst</vt:lpwstr>
  </property>
  <property fmtid="{D5CDD505-2E9C-101B-9397-08002B2CF9AE}" pid="65" name="FSC#NOELLAKISFORMSPROP@1000.8803:xmldata_Vertreter_GVAn">
    <vt:lpwstr>Kein Vertreter erfasst</vt:lpwstr>
  </property>
  <property fmtid="{D5CDD505-2E9C-101B-9397-08002B2CF9AE}" pid="66" name="FSC#COOELAK@1.1001:Subject">
    <vt:lpwstr>Abteilung GS7</vt:lpwstr>
  </property>
  <property fmtid="{D5CDD505-2E9C-101B-9397-08002B2CF9AE}" pid="67" name="FSC#COOELAK@1.1001:FileReference">
    <vt:lpwstr>GS7-ABT-1-00</vt:lpwstr>
  </property>
  <property fmtid="{D5CDD505-2E9C-101B-9397-08002B2CF9AE}" pid="68" name="FSC#COOELAK@1.1001:FileRefYear">
    <vt:lpwstr>2000</vt:lpwstr>
  </property>
  <property fmtid="{D5CDD505-2E9C-101B-9397-08002B2CF9AE}" pid="69" name="FSC#COOELAK@1.1001:FileRefOrdinal">
    <vt:lpwstr>1</vt:lpwstr>
  </property>
  <property fmtid="{D5CDD505-2E9C-101B-9397-08002B2CF9AE}" pid="70" name="FSC#COOELAK@1.1001:FileRefOU">
    <vt:lpwstr/>
  </property>
  <property fmtid="{D5CDD505-2E9C-101B-9397-08002B2CF9AE}" pid="71" name="FSC#COOELAK@1.1001:Organization">
    <vt:lpwstr/>
  </property>
  <property fmtid="{D5CDD505-2E9C-101B-9397-08002B2CF9AE}" pid="72" name="FSC#COOELAK@1.1001:Owner">
    <vt:lpwstr>Kremlicka Petra</vt:lpwstr>
  </property>
  <property fmtid="{D5CDD505-2E9C-101B-9397-08002B2CF9AE}" pid="73" name="FSC#COOELAK@1.1001:OwnerExtension">
    <vt:lpwstr>16394</vt:lpwstr>
  </property>
  <property fmtid="{D5CDD505-2E9C-101B-9397-08002B2CF9AE}" pid="74" name="FSC#COOELAK@1.1001:OwnerFaxExtension">
    <vt:lpwstr/>
  </property>
  <property fmtid="{D5CDD505-2E9C-101B-9397-08002B2CF9AE}" pid="75" name="FSC#COOELAK@1.1001:DispatchedBy">
    <vt:lpwstr/>
  </property>
  <property fmtid="{D5CDD505-2E9C-101B-9397-08002B2CF9AE}" pid="76" name="FSC#COOELAK@1.1001:DispatchedAt">
    <vt:lpwstr/>
  </property>
  <property fmtid="{D5CDD505-2E9C-101B-9397-08002B2CF9AE}" pid="77" name="FSC#COOELAK@1.1001:ApprovedBy">
    <vt:lpwstr/>
  </property>
  <property fmtid="{D5CDD505-2E9C-101B-9397-08002B2CF9AE}" pid="78" name="FSC#COOELAK@1.1001:ApprovedAt">
    <vt:lpwstr/>
  </property>
  <property fmtid="{D5CDD505-2E9C-101B-9397-08002B2CF9AE}" pid="79" name="FSC#COOELAK@1.1001:Department">
    <vt:lpwstr>GS7 (Abteilung Landeskliniken und Landesbetreuungszentren)</vt:lpwstr>
  </property>
  <property fmtid="{D5CDD505-2E9C-101B-9397-08002B2CF9AE}" pid="80" name="FSC#COOELAK@1.1001:CreatedAt">
    <vt:lpwstr>14.02.2021</vt:lpwstr>
  </property>
  <property fmtid="{D5CDD505-2E9C-101B-9397-08002B2CF9AE}" pid="81" name="FSC#COOELAK@1.1001:OU">
    <vt:lpwstr>GS7 (Abteilung Landeskliniken und Landesbetreuungszentren)</vt:lpwstr>
  </property>
  <property fmtid="{D5CDD505-2E9C-101B-9397-08002B2CF9AE}" pid="82" name="FSC#COOELAK@1.1001:Priority">
    <vt:lpwstr> ()</vt:lpwstr>
  </property>
  <property fmtid="{D5CDD505-2E9C-101B-9397-08002B2CF9AE}" pid="83" name="FSC#COOELAK@1.1001:ObjBarCode">
    <vt:lpwstr>*COO.1000.8802.62.4980201*</vt:lpwstr>
  </property>
  <property fmtid="{D5CDD505-2E9C-101B-9397-08002B2CF9AE}" pid="84" name="FSC#COOELAK@1.1001:RefBarCode">
    <vt:lpwstr>*COO.1000.8802.2.13007585*</vt:lpwstr>
  </property>
  <property fmtid="{D5CDD505-2E9C-101B-9397-08002B2CF9AE}" pid="85" name="FSC#COOELAK@1.1001:FileRefBarCode">
    <vt:lpwstr>*GS7-ABT-1-00*</vt:lpwstr>
  </property>
  <property fmtid="{D5CDD505-2E9C-101B-9397-08002B2CF9AE}" pid="86" name="FSC#COOELAK@1.1001:ExternalRef">
    <vt:lpwstr/>
  </property>
  <property fmtid="{D5CDD505-2E9C-101B-9397-08002B2CF9AE}" pid="87" name="FSC#COOELAK@1.1001:IncomingNumber">
    <vt:lpwstr/>
  </property>
  <property fmtid="{D5CDD505-2E9C-101B-9397-08002B2CF9AE}" pid="88" name="FSC#COOELAK@1.1001:IncomingSubject">
    <vt:lpwstr/>
  </property>
  <property fmtid="{D5CDD505-2E9C-101B-9397-08002B2CF9AE}" pid="89" name="FSC#COOELAK@1.1001:ProcessResponsible">
    <vt:lpwstr/>
  </property>
  <property fmtid="{D5CDD505-2E9C-101B-9397-08002B2CF9AE}" pid="90" name="FSC#COOELAK@1.1001:ProcessResponsiblePhone">
    <vt:lpwstr/>
  </property>
  <property fmtid="{D5CDD505-2E9C-101B-9397-08002B2CF9AE}" pid="91" name="FSC#COOELAK@1.1001:ProcessResponsibleMail">
    <vt:lpwstr/>
  </property>
  <property fmtid="{D5CDD505-2E9C-101B-9397-08002B2CF9AE}" pid="92" name="FSC#COOELAK@1.1001:ProcessResponsibleFax">
    <vt:lpwstr/>
  </property>
  <property fmtid="{D5CDD505-2E9C-101B-9397-08002B2CF9AE}" pid="93" name="FSC#COOELAK@1.1001:ApproverFirstName">
    <vt:lpwstr/>
  </property>
  <property fmtid="{D5CDD505-2E9C-101B-9397-08002B2CF9AE}" pid="94" name="FSC#COOELAK@1.1001:ApproverSurName">
    <vt:lpwstr/>
  </property>
  <property fmtid="{D5CDD505-2E9C-101B-9397-08002B2CF9AE}" pid="95" name="FSC#COOELAK@1.1001:ApproverTitle">
    <vt:lpwstr/>
  </property>
  <property fmtid="{D5CDD505-2E9C-101B-9397-08002B2CF9AE}" pid="96" name="FSC#COOELAK@1.1001:ExternalDate">
    <vt:lpwstr/>
  </property>
  <property fmtid="{D5CDD505-2E9C-101B-9397-08002B2CF9AE}" pid="97" name="FSC#COOELAK@1.1001:SettlementApprovedAt">
    <vt:lpwstr/>
  </property>
  <property fmtid="{D5CDD505-2E9C-101B-9397-08002B2CF9AE}" pid="98" name="FSC#COOELAK@1.1001:BaseNumber">
    <vt:lpwstr>ABT</vt:lpwstr>
  </property>
  <property fmtid="{D5CDD505-2E9C-101B-9397-08002B2CF9AE}" pid="99" name="FSC#COOELAK@1.1001:CurrentUserRolePos">
    <vt:lpwstr>Bearbeitung</vt:lpwstr>
  </property>
  <property fmtid="{D5CDD505-2E9C-101B-9397-08002B2CF9AE}" pid="100" name="FSC#COOELAK@1.1001:CurrentUserEmail">
    <vt:lpwstr>petra.kremlicka@noel.gv.at</vt:lpwstr>
  </property>
  <property fmtid="{D5CDD505-2E9C-101B-9397-08002B2CF9AE}" pid="101" name="FSC#ELAKGOV@1.1001:PersonalSubjGender">
    <vt:lpwstr/>
  </property>
  <property fmtid="{D5CDD505-2E9C-101B-9397-08002B2CF9AE}" pid="102" name="FSC#ELAKGOV@1.1001:PersonalSubjFirstName">
    <vt:lpwstr/>
  </property>
  <property fmtid="{D5CDD505-2E9C-101B-9397-08002B2CF9AE}" pid="103" name="FSC#ELAKGOV@1.1001:PersonalSubjSurName">
    <vt:lpwstr/>
  </property>
  <property fmtid="{D5CDD505-2E9C-101B-9397-08002B2CF9AE}" pid="104" name="FSC#ELAKGOV@1.1001:PersonalSubjSalutation">
    <vt:lpwstr/>
  </property>
  <property fmtid="{D5CDD505-2E9C-101B-9397-08002B2CF9AE}" pid="105" name="FSC#ELAKGOV@1.1001:PersonalSubjAddress">
    <vt:lpwstr/>
  </property>
  <property fmtid="{D5CDD505-2E9C-101B-9397-08002B2CF9AE}" pid="106" name="FSC#ATSTATECFG@1.1001:Office">
    <vt:lpwstr/>
  </property>
  <property fmtid="{D5CDD505-2E9C-101B-9397-08002B2CF9AE}" pid="107" name="FSC#ATSTATECFG@1.1001:Agent">
    <vt:lpwstr>Petra Kremlicka</vt:lpwstr>
  </property>
  <property fmtid="{D5CDD505-2E9C-101B-9397-08002B2CF9AE}" pid="108" name="FSC#ATSTATECFG@1.1001:AgentPhone">
    <vt:lpwstr>16394</vt:lpwstr>
  </property>
  <property fmtid="{D5CDD505-2E9C-101B-9397-08002B2CF9AE}" pid="109" name="FSC#ATSTATECFG@1.1001:DepartmentFax">
    <vt:lpwstr/>
  </property>
  <property fmtid="{D5CDD505-2E9C-101B-9397-08002B2CF9AE}" pid="110" name="FSC#ATSTATECFG@1.1001:DepartmentEmail">
    <vt:lpwstr>post.gs7@noel.gv.at</vt:lpwstr>
  </property>
  <property fmtid="{D5CDD505-2E9C-101B-9397-08002B2CF9AE}" pid="111" name="FSC#ATSTATECFG@1.1001:SubfileDate">
    <vt:lpwstr>16.07.2020</vt:lpwstr>
  </property>
  <property fmtid="{D5CDD505-2E9C-101B-9397-08002B2CF9AE}" pid="112" name="FSC#ATSTATECFG@1.1001:SubfileSubject">
    <vt:lpwstr/>
  </property>
  <property fmtid="{D5CDD505-2E9C-101B-9397-08002B2CF9AE}" pid="113" name="FSC#ATSTATECFG@1.1001:DepartmentZipCode">
    <vt:lpwstr/>
  </property>
  <property fmtid="{D5CDD505-2E9C-101B-9397-08002B2CF9AE}" pid="114" name="FSC#ATSTATECFG@1.1001:DepartmentCountry">
    <vt:lpwstr/>
  </property>
  <property fmtid="{D5CDD505-2E9C-101B-9397-08002B2CF9AE}" pid="115" name="FSC#ATSTATECFG@1.1001:DepartmentCity">
    <vt:lpwstr/>
  </property>
  <property fmtid="{D5CDD505-2E9C-101B-9397-08002B2CF9AE}" pid="116" name="FSC#ATSTATECFG@1.1001:DepartmentStreet">
    <vt:lpwstr/>
  </property>
  <property fmtid="{D5CDD505-2E9C-101B-9397-08002B2CF9AE}" pid="117" name="FSC#ATSTATECFG@1.1001:DepartmentDVR">
    <vt:lpwstr/>
  </property>
  <property fmtid="{D5CDD505-2E9C-101B-9397-08002B2CF9AE}" pid="118" name="FSC#ATSTATECFG@1.1001:DepartmentUID">
    <vt:lpwstr/>
  </property>
  <property fmtid="{D5CDD505-2E9C-101B-9397-08002B2CF9AE}" pid="119" name="FSC#ATSTATECFG@1.1001:SubfileReference">
    <vt:lpwstr>GS7-ABT-1/146-2020</vt:lpwstr>
  </property>
  <property fmtid="{D5CDD505-2E9C-101B-9397-08002B2CF9AE}" pid="120" name="FSC#ATSTATECFG@1.1001:Clause">
    <vt:lpwstr/>
  </property>
  <property fmtid="{D5CDD505-2E9C-101B-9397-08002B2CF9AE}" pid="121" name="FSC#ATSTATECFG@1.1001:ApprovedSignature">
    <vt:lpwstr/>
  </property>
  <property fmtid="{D5CDD505-2E9C-101B-9397-08002B2CF9AE}" pid="122" name="FSC#ATSTATECFG@1.1001:BankAccount">
    <vt:lpwstr/>
  </property>
  <property fmtid="{D5CDD505-2E9C-101B-9397-08002B2CF9AE}" pid="123" name="FSC#ATSTATECFG@1.1001:BankAccountOwner">
    <vt:lpwstr/>
  </property>
  <property fmtid="{D5CDD505-2E9C-101B-9397-08002B2CF9AE}" pid="124" name="FSC#ATSTATECFG@1.1001:BankInstitute">
    <vt:lpwstr/>
  </property>
  <property fmtid="{D5CDD505-2E9C-101B-9397-08002B2CF9AE}" pid="125" name="FSC#ATSTATECFG@1.1001:BankAccountID">
    <vt:lpwstr/>
  </property>
  <property fmtid="{D5CDD505-2E9C-101B-9397-08002B2CF9AE}" pid="126" name="FSC#ATSTATECFG@1.1001:BankAccountIBAN">
    <vt:lpwstr/>
  </property>
  <property fmtid="{D5CDD505-2E9C-101B-9397-08002B2CF9AE}" pid="127" name="FSC#ATSTATECFG@1.1001:BankAccountBIC">
    <vt:lpwstr/>
  </property>
  <property fmtid="{D5CDD505-2E9C-101B-9397-08002B2CF9AE}" pid="128" name="FSC#ATSTATECFG@1.1001:BankName">
    <vt:lpwstr/>
  </property>
  <property fmtid="{D5CDD505-2E9C-101B-9397-08002B2CF9AE}" pid="129" name="FSC#COOELAK@1.1001:ObjectAddressees">
    <vt:lpwstr/>
  </property>
  <property fmtid="{D5CDD505-2E9C-101B-9397-08002B2CF9AE}" pid="130" name="FSC#COOELAK@1.1001:replyreference">
    <vt:lpwstr/>
  </property>
  <property fmtid="{D5CDD505-2E9C-101B-9397-08002B2CF9AE}" pid="131" name="FSC#ATPRECONFIG@1.1001:ChargePreview">
    <vt:lpwstr/>
  </property>
  <property fmtid="{D5CDD505-2E9C-101B-9397-08002B2CF9AE}" pid="132" name="FSC#ATSTATECFG@1.1001:ExternalFile">
    <vt:lpwstr>Bezug: </vt:lpwstr>
  </property>
  <property fmtid="{D5CDD505-2E9C-101B-9397-08002B2CF9AE}" pid="133" name="FSC#COOSYSTEM@1.1:Container">
    <vt:lpwstr>COO.1000.8802.62.4980201</vt:lpwstr>
  </property>
  <property fmtid="{D5CDD505-2E9C-101B-9397-08002B2CF9AE}" pid="134" name="FSC#FSCFOLIO@1.1001:docpropproject">
    <vt:lpwstr/>
  </property>
</Properties>
</file>